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609" r:id="rId2"/>
    <p:sldId id="610" r:id="rId3"/>
    <p:sldId id="611" r:id="rId4"/>
    <p:sldId id="612" r:id="rId5"/>
    <p:sldId id="627" r:id="rId6"/>
    <p:sldId id="613" r:id="rId7"/>
    <p:sldId id="614" r:id="rId8"/>
    <p:sldId id="628" r:id="rId9"/>
    <p:sldId id="629" r:id="rId10"/>
    <p:sldId id="638" r:id="rId11"/>
    <p:sldId id="639" r:id="rId12"/>
    <p:sldId id="630" r:id="rId13"/>
    <p:sldId id="619" r:id="rId14"/>
    <p:sldId id="620" r:id="rId15"/>
    <p:sldId id="621" r:id="rId16"/>
    <p:sldId id="622" r:id="rId17"/>
    <p:sldId id="623" r:id="rId18"/>
    <p:sldId id="624" r:id="rId19"/>
    <p:sldId id="625" r:id="rId20"/>
    <p:sldId id="626" r:id="rId21"/>
    <p:sldId id="631" r:id="rId22"/>
    <p:sldId id="632" r:id="rId23"/>
    <p:sldId id="633" r:id="rId24"/>
    <p:sldId id="597" r:id="rId25"/>
    <p:sldId id="634" r:id="rId26"/>
    <p:sldId id="555" r:id="rId27"/>
    <p:sldId id="648" r:id="rId28"/>
    <p:sldId id="643" r:id="rId29"/>
    <p:sldId id="644" r:id="rId30"/>
    <p:sldId id="645" r:id="rId31"/>
    <p:sldId id="646" r:id="rId32"/>
    <p:sldId id="647" r:id="rId33"/>
    <p:sldId id="665" r:id="rId34"/>
    <p:sldId id="666" r:id="rId35"/>
    <p:sldId id="668" r:id="rId36"/>
    <p:sldId id="670" r:id="rId37"/>
    <p:sldId id="649" r:id="rId38"/>
    <p:sldId id="650" r:id="rId39"/>
    <p:sldId id="651" r:id="rId40"/>
    <p:sldId id="652" r:id="rId41"/>
    <p:sldId id="653" r:id="rId42"/>
    <p:sldId id="654" r:id="rId43"/>
    <p:sldId id="655" r:id="rId44"/>
    <p:sldId id="656" r:id="rId45"/>
    <p:sldId id="657" r:id="rId46"/>
    <p:sldId id="658" r:id="rId47"/>
    <p:sldId id="585" r:id="rId48"/>
    <p:sldId id="586" r:id="rId49"/>
    <p:sldId id="587" r:id="rId50"/>
    <p:sldId id="588" r:id="rId51"/>
    <p:sldId id="589" r:id="rId52"/>
    <p:sldId id="590" r:id="rId53"/>
    <p:sldId id="664" r:id="rId54"/>
    <p:sldId id="591" r:id="rId55"/>
    <p:sldId id="592" r:id="rId56"/>
    <p:sldId id="567" r:id="rId57"/>
    <p:sldId id="519" r:id="rId58"/>
    <p:sldId id="671" r:id="rId59"/>
    <p:sldId id="672" r:id="rId60"/>
    <p:sldId id="635" r:id="rId61"/>
    <p:sldId id="576" r:id="rId6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32000C"/>
    <a:srgbClr val="0AA676"/>
    <a:srgbClr val="CB6B30"/>
    <a:srgbClr val="E36243"/>
    <a:srgbClr val="FF4A7E"/>
    <a:srgbClr val="0B0B0B"/>
    <a:srgbClr val="23416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4F4071-1E17-4E42-A91D-B3CA9798C201}" v="4" dt="2025-12-27T03:35:14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93" autoAdjust="0"/>
    <p:restoredTop sz="74636" autoAdjust="0"/>
  </p:normalViewPr>
  <p:slideViewPr>
    <p:cSldViewPr>
      <p:cViewPr varScale="1">
        <p:scale>
          <a:sx n="77" d="100"/>
          <a:sy n="77" d="100"/>
        </p:scale>
        <p:origin x="60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1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uzzaman, Md" userId="f9769dfd-1555-48d9-816d-b0ab69b79e77" providerId="ADAL" clId="{E0B613AC-2B51-487F-A098-45BE5ED15950}"/>
    <pc:docChg chg="undo custSel addSld delSld modSld">
      <pc:chgData name="Amiruzzaman, Md" userId="f9769dfd-1555-48d9-816d-b0ab69b79e77" providerId="ADAL" clId="{E0B613AC-2B51-487F-A098-45BE5ED15950}" dt="2025-12-27T03:30:45.413" v="91" actId="14100"/>
      <pc:docMkLst>
        <pc:docMk/>
      </pc:docMkLst>
      <pc:sldChg chg="modSp mod">
        <pc:chgData name="Amiruzzaman, Md" userId="f9769dfd-1555-48d9-816d-b0ab69b79e77" providerId="ADAL" clId="{E0B613AC-2B51-487F-A098-45BE5ED15950}" dt="2025-12-25T01:05:52.482" v="38" actId="6549"/>
        <pc:sldMkLst>
          <pc:docMk/>
          <pc:sldMk cId="262136978" sldId="609"/>
        </pc:sldMkLst>
        <pc:spChg chg="mod">
          <ac:chgData name="Amiruzzaman, Md" userId="f9769dfd-1555-48d9-816d-b0ab69b79e77" providerId="ADAL" clId="{E0B613AC-2B51-487F-A098-45BE5ED15950}" dt="2025-12-25T01:05:52.482" v="38" actId="6549"/>
          <ac:spMkLst>
            <pc:docMk/>
            <pc:sldMk cId="262136978" sldId="609"/>
            <ac:spMk id="5" creationId="{00000000-0000-0000-0000-000000000000}"/>
          </ac:spMkLst>
        </pc:spChg>
        <pc:spChg chg="mod">
          <ac:chgData name="Amiruzzaman, Md" userId="f9769dfd-1555-48d9-816d-b0ab69b79e77" providerId="ADAL" clId="{E0B613AC-2B51-487F-A098-45BE5ED15950}" dt="2025-12-25T01:04:07.556" v="37" actId="20577"/>
          <ac:spMkLst>
            <pc:docMk/>
            <pc:sldMk cId="262136978" sldId="609"/>
            <ac:spMk id="59395" creationId="{00000000-0000-0000-0000-000000000000}"/>
          </ac:spMkLst>
        </pc:spChg>
        <pc:spChg chg="mod">
          <ac:chgData name="Amiruzzaman, Md" userId="f9769dfd-1555-48d9-816d-b0ab69b79e77" providerId="ADAL" clId="{E0B613AC-2B51-487F-A098-45BE5ED15950}" dt="2025-12-25T01:01:56.182" v="1" actId="6549"/>
          <ac:spMkLst>
            <pc:docMk/>
            <pc:sldMk cId="262136978" sldId="609"/>
            <ac:spMk id="59396" creationId="{00000000-0000-0000-0000-000000000000}"/>
          </ac:spMkLst>
        </pc:spChg>
      </pc:sldChg>
      <pc:sldChg chg="addSp delSp modSp new mod">
        <pc:chgData name="Amiruzzaman, Md" userId="f9769dfd-1555-48d9-816d-b0ab69b79e77" providerId="ADAL" clId="{E0B613AC-2B51-487F-A098-45BE5ED15950}" dt="2025-12-27T03:20:12.944" v="76" actId="14100"/>
        <pc:sldMkLst>
          <pc:docMk/>
          <pc:sldMk cId="365641655" sldId="671"/>
        </pc:sldMkLst>
        <pc:spChg chg="mod">
          <ac:chgData name="Amiruzzaman, Md" userId="f9769dfd-1555-48d9-816d-b0ab69b79e77" providerId="ADAL" clId="{E0B613AC-2B51-487F-A098-45BE5ED15950}" dt="2025-12-27T03:19:43.477" v="68" actId="20577"/>
          <ac:spMkLst>
            <pc:docMk/>
            <pc:sldMk cId="365641655" sldId="671"/>
            <ac:spMk id="2" creationId="{DFBF397A-795A-4CDD-ECF6-8773F05AA0D0}"/>
          </ac:spMkLst>
        </pc:spChg>
        <pc:spChg chg="del">
          <ac:chgData name="Amiruzzaman, Md" userId="f9769dfd-1555-48d9-816d-b0ab69b79e77" providerId="ADAL" clId="{E0B613AC-2B51-487F-A098-45BE5ED15950}" dt="2025-12-27T03:19:51.480" v="69"/>
          <ac:spMkLst>
            <pc:docMk/>
            <pc:sldMk cId="365641655" sldId="671"/>
            <ac:spMk id="3" creationId="{6FC5E32F-6FB1-410D-5127-F10C06C92925}"/>
          </ac:spMkLst>
        </pc:spChg>
        <pc:picChg chg="add mod">
          <ac:chgData name="Amiruzzaman, Md" userId="f9769dfd-1555-48d9-816d-b0ab69b79e77" providerId="ADAL" clId="{E0B613AC-2B51-487F-A098-45BE5ED15950}" dt="2025-12-27T03:20:12.944" v="76" actId="14100"/>
          <ac:picMkLst>
            <pc:docMk/>
            <pc:sldMk cId="365641655" sldId="671"/>
            <ac:picMk id="5" creationId="{BCDC7F40-F8A4-DF06-613A-AC636E6B011F}"/>
          </ac:picMkLst>
        </pc:picChg>
      </pc:sldChg>
      <pc:sldChg chg="addSp delSp modSp add mod">
        <pc:chgData name="Amiruzzaman, Md" userId="f9769dfd-1555-48d9-816d-b0ab69b79e77" providerId="ADAL" clId="{E0B613AC-2B51-487F-A098-45BE5ED15950}" dt="2025-12-27T03:30:45.413" v="91" actId="14100"/>
        <pc:sldMkLst>
          <pc:docMk/>
          <pc:sldMk cId="3923536035" sldId="672"/>
        </pc:sldMkLst>
        <pc:spChg chg="add del mod">
          <ac:chgData name="Amiruzzaman, Md" userId="f9769dfd-1555-48d9-816d-b0ab69b79e77" providerId="ADAL" clId="{E0B613AC-2B51-487F-A098-45BE5ED15950}" dt="2025-12-27T03:30:34.711" v="86"/>
          <ac:spMkLst>
            <pc:docMk/>
            <pc:sldMk cId="3923536035" sldId="672"/>
            <ac:spMk id="4" creationId="{9B5B4F0C-F835-FFF6-2964-B98509126EAD}"/>
          </ac:spMkLst>
        </pc:spChg>
        <pc:picChg chg="del mod modCrop">
          <ac:chgData name="Amiruzzaman, Md" userId="f9769dfd-1555-48d9-816d-b0ab69b79e77" providerId="ADAL" clId="{E0B613AC-2B51-487F-A098-45BE5ED15950}" dt="2025-12-27T03:30:18.796" v="85" actId="478"/>
          <ac:picMkLst>
            <pc:docMk/>
            <pc:sldMk cId="3923536035" sldId="672"/>
            <ac:picMk id="5" creationId="{A6F0F3BF-C064-6BF4-FE46-03ED93EF09F0}"/>
          </ac:picMkLst>
        </pc:picChg>
        <pc:picChg chg="add mod">
          <ac:chgData name="Amiruzzaman, Md" userId="f9769dfd-1555-48d9-816d-b0ab69b79e77" providerId="ADAL" clId="{E0B613AC-2B51-487F-A098-45BE5ED15950}" dt="2025-12-27T03:30:45.413" v="91" actId="14100"/>
          <ac:picMkLst>
            <pc:docMk/>
            <pc:sldMk cId="3923536035" sldId="672"/>
            <ac:picMk id="7" creationId="{CABA0A6C-22F6-F610-C898-B915D51FFFA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Sheet1!$A$5:$A$9</c:f>
              <c:strCache>
                <c:ptCount val="5"/>
                <c:pt idx="0">
                  <c:v>SuperVision</c:v>
                </c:pt>
                <c:pt idx="1">
                  <c:v>ISI</c:v>
                </c:pt>
                <c:pt idx="2">
                  <c:v>Oxford</c:v>
                </c:pt>
                <c:pt idx="3">
                  <c:v>INRIA</c:v>
                </c:pt>
                <c:pt idx="4">
                  <c:v>Amsterdam</c:v>
                </c:pt>
              </c:strCache>
            </c:strRef>
          </c:cat>
          <c:val>
            <c:numRef>
              <c:f>Sheet1!$B$5:$B$9</c:f>
              <c:numCache>
                <c:formatCode>General</c:formatCode>
                <c:ptCount val="5"/>
                <c:pt idx="0">
                  <c:v>16.399999999999999</c:v>
                </c:pt>
                <c:pt idx="1">
                  <c:v>26.2</c:v>
                </c:pt>
                <c:pt idx="2">
                  <c:v>27</c:v>
                </c:pt>
                <c:pt idx="3">
                  <c:v>27</c:v>
                </c:pt>
                <c:pt idx="4">
                  <c:v>29.6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F7-4315-96BF-3E97203465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6852320"/>
        <c:axId val="176852880"/>
      </c:barChart>
      <c:catAx>
        <c:axId val="1768523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6852880"/>
        <c:crosses val="autoZero"/>
        <c:auto val="1"/>
        <c:lblAlgn val="ctr"/>
        <c:lblOffset val="100"/>
        <c:noMultiLvlLbl val="0"/>
      </c:catAx>
      <c:valAx>
        <c:axId val="1768528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r>
                  <a:rPr lang="en-US">
                    <a:solidFill>
                      <a:schemeClr val="bg1"/>
                    </a:solidFill>
                  </a:rPr>
                  <a:t>Top</a:t>
                </a:r>
                <a:r>
                  <a:rPr lang="en-US" baseline="0">
                    <a:solidFill>
                      <a:schemeClr val="bg1"/>
                    </a:solidFill>
                  </a:rPr>
                  <a:t>-5 error rate %</a:t>
                </a:r>
                <a:endParaRPr lang="en-US">
                  <a:solidFill>
                    <a:schemeClr val="bg1"/>
                  </a:solidFill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768523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E4AAD-5522-4C8A-867C-EAF59355C05C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E6E2D-6BBD-405C-887E-80D22F0C9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46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Calibri" charset="0"/>
              </a:defRPr>
            </a:lvl1pPr>
          </a:lstStyle>
          <a:p>
            <a:pPr>
              <a:defRPr/>
            </a:pPr>
            <a:fld id="{F5A4DD30-3B45-4066-88A4-BB1CE0937140}" type="datetimeFigureOut">
              <a:rPr lang="en-US" altLang="en-US"/>
              <a:pPr>
                <a:defRPr/>
              </a:pPr>
              <a:t>12/26/2025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6661" tIns="48331" rIns="96661" bIns="4833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Calibri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Calibri" charset="0"/>
              </a:defRPr>
            </a:lvl1pPr>
          </a:lstStyle>
          <a:p>
            <a:pPr>
              <a:defRPr/>
            </a:pPr>
            <a:fld id="{8D7714B3-73B8-470F-B6CD-433CBAA602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0527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rtificial_neural_network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en.wikipedia.org/wiki/Torsten_Wiesel" TargetMode="External"/><Relationship Id="rId4" Type="http://schemas.openxmlformats.org/officeDocument/2006/relationships/hyperlink" Target="http://en.wikipedia.org/wiki/Hubel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80300" indent="-37704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508157" indent="-301632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2111418" indent="-301632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714678" indent="-301632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3317941" indent="-30163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921203" indent="-30163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4524465" indent="-30163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5127727" indent="-301632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A40CE78-E203-4607-BC86-3470E8F13B7D}" type="slidenum">
              <a:rPr lang="en-US" altLang="en-US" b="0" smtClean="0"/>
              <a:pPr/>
              <a:t>1</a:t>
            </a:fld>
            <a:endParaRPr lang="en-US" altLang="en-US" b="0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52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 hierarchical, multilayered </a:t>
            </a:r>
            <a:r>
              <a:rPr lang="en-US" sz="1300" dirty="0">
                <a:hlinkClick r:id="rId3" tooltip="Artificial neural network"/>
              </a:rPr>
              <a:t>artificial neural network</a:t>
            </a:r>
            <a:r>
              <a:rPr lang="en-US" sz="1300" dirty="0"/>
              <a:t>  inspired by the model proposed by </a:t>
            </a:r>
            <a:r>
              <a:rPr lang="en-US" sz="1300" dirty="0">
                <a:hlinkClick r:id="rId4" tooltip="Hubel"/>
              </a:rPr>
              <a:t>Hubel</a:t>
            </a:r>
            <a:r>
              <a:rPr lang="en-US" sz="1300" dirty="0"/>
              <a:t> &amp; </a:t>
            </a:r>
            <a:r>
              <a:rPr lang="en-US" sz="1300" dirty="0">
                <a:hlinkClick r:id="rId5" tooltip="Torsten Wiesel"/>
              </a:rPr>
              <a:t>Wiesel</a:t>
            </a:r>
            <a:r>
              <a:rPr lang="en-US" sz="1300" dirty="0"/>
              <a:t> in 1959</a:t>
            </a:r>
          </a:p>
          <a:p>
            <a:endParaRPr lang="en-US" sz="1300" dirty="0"/>
          </a:p>
          <a:p>
            <a:r>
              <a:rPr lang="en-US" dirty="0"/>
              <a:t>The </a:t>
            </a:r>
            <a:r>
              <a:rPr lang="en-US" dirty="0" err="1"/>
              <a:t>neocognitron</a:t>
            </a:r>
            <a:r>
              <a:rPr lang="en-US" dirty="0"/>
              <a:t> is a natural extension of these cascading models. The </a:t>
            </a:r>
            <a:r>
              <a:rPr lang="en-US" dirty="0" err="1"/>
              <a:t>neocognitron</a:t>
            </a:r>
            <a:r>
              <a:rPr lang="en-US" dirty="0"/>
              <a:t> consists of multiple types of cells, the most important of which are called S-cells and C-cells.[2] The local features are extracted by S-cells, and these features' deformation, such as local shifts, are tolerated by C-cells. Local features in the input are integrated gradually and classified in the higher layers.[3] The idea of local feature integration is in several other models, such as </a:t>
            </a:r>
            <a:r>
              <a:rPr lang="en-US" dirty="0" err="1"/>
              <a:t>LeNet</a:t>
            </a:r>
            <a:r>
              <a:rPr lang="en-US" dirty="0"/>
              <a:t> and SIFT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5932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 each neuron to only a local region of the input volume.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93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7680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Translation invariance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1611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02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30217" indent="-319314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77257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88160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99064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809966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320869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831772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342675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90D5EB2-4CC1-0E4D-A149-A27675925D18}" type="slidenum">
              <a:rPr lang="en-US">
                <a:latin typeface="Calibri" charset="0"/>
              </a:rPr>
              <a:pPr eaLnBrk="1" hangingPunct="1"/>
              <a:t>19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467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30217" indent="-319314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77257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88160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99064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809966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320869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831772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342675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069D18E-A186-7346-8D37-80FBCA8F9CA9}" type="slidenum">
              <a:rPr lang="en-US">
                <a:latin typeface="Calibri" charset="0"/>
              </a:rPr>
              <a:pPr eaLnBrk="1" hangingPunct="1"/>
              <a:t>20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659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Two-GPU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44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8511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1381125" y="757238"/>
            <a:ext cx="5040313" cy="37798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780290" y="4788599"/>
            <a:ext cx="6242303" cy="398836"/>
          </a:xfrm>
          <a:prstGeom prst="rect">
            <a:avLst/>
          </a:prstGeom>
        </p:spPr>
        <p:txBody>
          <a:bodyPr lIns="102163" tIns="102163" rIns="102163" bIns="102163" anchor="t" anchorCtr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Best non-</a:t>
            </a:r>
            <a:r>
              <a:rPr lang="en-US" dirty="0" err="1"/>
              <a:t>convnet</a:t>
            </a:r>
            <a:r>
              <a:rPr lang="en-US" dirty="0"/>
              <a:t> in 2012: 26.2%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0416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1563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1300" dirty="0">
                <a:cs typeface="Adobe Caslon Pro"/>
              </a:rPr>
              <a:t>Patches from validation images that give maximal activation of a given feature map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965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611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35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3943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30217" indent="-319314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77257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88160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99064" indent="-255451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809966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320869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831772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342675" indent="-25545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4897388-7341-9C45-8BEE-4EA042CD14E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4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31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5371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clear that classic methods, e.g.</a:t>
            </a:r>
            <a:r>
              <a:rPr lang="en-US" baseline="0" dirty="0"/>
              <a:t> </a:t>
            </a:r>
            <a:r>
              <a:rPr lang="en-US" baseline="0" dirty="0" err="1"/>
              <a:t>convnets</a:t>
            </a:r>
            <a:r>
              <a:rPr lang="en-US" baseline="0" dirty="0"/>
              <a:t> are purely supervised.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79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sz="1300" dirty="0"/>
              <a:t>At the majority of synapses, signals are sent from the axon of one neuron to a dendrite of another... All neurons are electrically excitable, maintaining voltage gradients across their membranes… If the voltage changes by a large enough amount, an all-or-none electrochemical pulse called an action potential is generated, which travels rapidly along the cell's axon, and activates synaptic connections with other cells when it arrives.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705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D. Hubel and T. Wiesel (1959, 1962, Nobel Prize 1981)</a:t>
            </a:r>
          </a:p>
          <a:p>
            <a:r>
              <a:rPr lang="en-US" sz="2500" dirty="0"/>
              <a:t>Visual cortex consists of a hierarchy of </a:t>
            </a:r>
            <a:r>
              <a:rPr lang="en-US" sz="2500" i="1" dirty="0"/>
              <a:t>simple</a:t>
            </a:r>
            <a:r>
              <a:rPr lang="en-US" sz="2500" dirty="0"/>
              <a:t>, </a:t>
            </a:r>
            <a:r>
              <a:rPr lang="en-US" sz="2500" i="1" dirty="0"/>
              <a:t>complex</a:t>
            </a:r>
            <a:r>
              <a:rPr lang="en-US" sz="2500" dirty="0"/>
              <a:t>, and </a:t>
            </a:r>
            <a:r>
              <a:rPr lang="en-US" sz="2500" i="1" dirty="0"/>
              <a:t>hyper-complex</a:t>
            </a:r>
            <a:r>
              <a:rPr lang="en-US" sz="2500" dirty="0"/>
              <a:t> cells </a:t>
            </a:r>
          </a:p>
          <a:p>
            <a:r>
              <a:rPr lang="en-US" dirty="0"/>
              <a:t>In one experiment, done in 1959, they inserted a microelectrode into the primary visual cortex of an anesthetized cat. They then projected patterns of light and dark on a screen in front of the cat. </a:t>
            </a:r>
          </a:p>
          <a:p>
            <a:pPr marL="422893" lvl="1"/>
            <a:endParaRPr lang="en-US" dirty="0"/>
          </a:p>
          <a:p>
            <a:pPr defTabSz="966612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4856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simple cells: neurons</a:t>
            </a:r>
            <a:r>
              <a:rPr lang="en-US" baseline="0" dirty="0"/>
              <a:t> that </a:t>
            </a:r>
            <a:r>
              <a:rPr lang="en-US" dirty="0"/>
              <a:t>fire rapidly when presented with lines at one angle (</a:t>
            </a:r>
            <a:r>
              <a:rPr lang="en-US" sz="1300" dirty="0"/>
              <a:t>orientation-sensitive)</a:t>
            </a:r>
            <a:r>
              <a:rPr lang="en-US" dirty="0"/>
              <a:t>. Respond</a:t>
            </a:r>
            <a:r>
              <a:rPr lang="en-US" baseline="0" dirty="0"/>
              <a:t> to</a:t>
            </a:r>
            <a:r>
              <a:rPr lang="en-US" dirty="0"/>
              <a:t> light patterns and dark patterns differently. </a:t>
            </a:r>
            <a:r>
              <a:rPr lang="en-US" baseline="0" dirty="0"/>
              <a:t> F</a:t>
            </a:r>
            <a:r>
              <a:rPr lang="en-US" sz="1300" dirty="0"/>
              <a:t>ound all over the visual cortex.</a:t>
            </a:r>
          </a:p>
          <a:p>
            <a:pPr defTabSz="966612">
              <a:defRPr/>
            </a:pPr>
            <a:r>
              <a:rPr lang="en-US" sz="1300" dirty="0"/>
              <a:t>with excitatory and inhibitory regions (represented by white and gray regions)</a:t>
            </a:r>
          </a:p>
          <a:p>
            <a:pPr defTabSz="966612">
              <a:defRPr/>
            </a:pPr>
            <a:endParaRPr lang="en-US" dirty="0"/>
          </a:p>
          <a:p>
            <a:pPr defTabSz="966612">
              <a:defRPr/>
            </a:pPr>
            <a:r>
              <a:rPr lang="en-US" dirty="0"/>
              <a:t>complex cells: detect edges regardless of where they were placed in the receptive field of the neuron and could preferentially detect motion in certain directions.</a:t>
            </a:r>
          </a:p>
          <a:p>
            <a:pPr defTabSz="966612">
              <a:defRPr/>
            </a:pPr>
            <a:r>
              <a:rPr lang="en-US" sz="1300" dirty="0"/>
              <a:t>respond in a contrast-insensitive manner, i.e. the same cell might respond to a dark/light edge </a:t>
            </a:r>
            <a:r>
              <a:rPr lang="en-US" sz="1300" i="1" dirty="0"/>
              <a:t>and</a:t>
            </a:r>
            <a:r>
              <a:rPr lang="en-US" sz="1300" dirty="0"/>
              <a:t> a light/dark edge but only if it were at the proper orientation. Furthermore, the complex cells would respond to their edges in a larger region of the visual field. This suggested that complex cells received input from lower level simple cells by way of a receptive field.</a:t>
            </a:r>
          </a:p>
          <a:p>
            <a:pPr defTabSz="966612">
              <a:defRPr/>
            </a:pPr>
            <a:endParaRPr lang="en-US" dirty="0"/>
          </a:p>
          <a:p>
            <a:pPr defTabSz="966612">
              <a:defRPr/>
            </a:pPr>
            <a:r>
              <a:rPr lang="en-US" sz="1300" dirty="0"/>
              <a:t>"</a:t>
            </a:r>
            <a:r>
              <a:rPr lang="en-US" sz="1300" dirty="0" err="1"/>
              <a:t>hypercomplex</a:t>
            </a:r>
            <a:r>
              <a:rPr lang="en-US" sz="1300" dirty="0"/>
              <a:t>" cells: respond to more complex combinations of the simple features, for example to two edges at right angles to each other in a yet larger region of the visual field.</a:t>
            </a:r>
          </a:p>
          <a:p>
            <a:pPr defTabSz="966612">
              <a:defRPr/>
            </a:pPr>
            <a:endParaRPr lang="en-US" dirty="0"/>
          </a:p>
          <a:p>
            <a:pPr defTabSz="966612">
              <a:defRPr/>
            </a:pPr>
            <a:r>
              <a:rPr lang="en-US" dirty="0"/>
              <a:t>These studies showed how the visual system constructs complex representations of visual information from simple stimulus features.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7714B3-73B8-470F-B6CD-433CBAA60211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9373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A14ADE-B8CB-44DA-BA6C-DC15BA81BF4A}" type="datetime1">
              <a:rPr lang="en-US" altLang="en-US" smtClean="0"/>
              <a:t>12/26/2025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85A0B-3CCD-4BD4-837A-D41E6B8EB0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5320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A0AA75-66D3-446F-99B9-DA0116579E9E}" type="datetime1">
              <a:rPr lang="en-US" altLang="en-US" smtClean="0"/>
              <a:t>12/26/2025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E2C04B-5647-49D6-B8AB-10F41DABE5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1952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AD1F0-E1B3-473D-B27C-A646E0799241}" type="datetime1">
              <a:rPr lang="en-US" altLang="en-US" smtClean="0"/>
              <a:t>12/26/2025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8F61A-4251-4F40-95D1-9277F11A5A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8118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4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100"/>
            </a:lvl5pPr>
            <a:lvl6pPr>
              <a:spcBef>
                <a:spcPts val="0"/>
              </a:spcBef>
              <a:buSzPct val="100000"/>
              <a:defRPr sz="1000"/>
            </a:lvl6pPr>
            <a:lvl7pPr>
              <a:spcBef>
                <a:spcPts val="0"/>
              </a:spcBef>
              <a:buSzPct val="100000"/>
              <a:defRPr sz="900"/>
            </a:lvl7pPr>
            <a:lvl8pPr>
              <a:spcBef>
                <a:spcPts val="0"/>
              </a:spcBef>
              <a:buSzPct val="100000"/>
              <a:defRPr sz="800"/>
            </a:lvl8pPr>
            <a:lvl9pPr>
              <a:spcBef>
                <a:spcPts val="0"/>
              </a:spcBef>
              <a:buSzPct val="100000"/>
              <a:defRPr sz="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3548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6CEF4-9DA0-410D-887D-842E6466DB3C}" type="datetime1">
              <a:rPr lang="en-US" altLang="en-US" smtClean="0"/>
              <a:t>12/26/2025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BF58B-3786-4014-87A8-E937A948EE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9077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EA9B3F-BD40-4116-810B-B569F1C037AA}" type="datetime1">
              <a:rPr lang="en-US" altLang="en-US" smtClean="0"/>
              <a:t>12/26/2025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34621-6FCF-486C-B6EB-25722E1222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562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5CDDF-2A8A-4A32-B90D-16CDB7837E9C}" type="datetime1">
              <a:rPr lang="en-US" altLang="en-US" smtClean="0"/>
              <a:t>12/26/2025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1B518-DA5A-4198-B9AE-D79FD64DBB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000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9BD5B-8FC0-40DA-8747-80FF0542158E}" type="datetime1">
              <a:rPr lang="en-US" altLang="en-US" smtClean="0"/>
              <a:t>12/26/2025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68FF0-17CA-422C-9448-105878A988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9940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254601-8251-4BCB-8056-0D46B2EE9494}" type="datetime1">
              <a:rPr lang="en-US" altLang="en-US" smtClean="0"/>
              <a:t>12/26/2025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D28DA-7E9B-4E85-9D7A-580253ABEE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108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79AA2-4AAE-4461-940C-01CC65619B95}" type="datetime1">
              <a:rPr lang="en-US" altLang="en-US" smtClean="0"/>
              <a:t>12/26/2025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E91BF-1D93-46A6-BC14-C0D2291C2A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346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9CDBCB-2904-4950-B2DE-269324311650}" type="datetime1">
              <a:rPr lang="en-US" altLang="en-US" smtClean="0"/>
              <a:t>12/26/2025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8E5BB-2E5D-4BB0-9399-9D150EDE4B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9924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F8033-FEAB-4A70-BD3D-EC723D855709}" type="datetime1">
              <a:rPr lang="en-US" altLang="en-US" smtClean="0"/>
              <a:t>12/26/2025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4ADEC-D7BE-4A5F-AB78-3DE99F7E16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2420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184C6A71-1119-4E63-AEBB-49CF91A33EC1}" type="datetime1">
              <a:rPr lang="en-US" altLang="en-US" smtClean="0"/>
              <a:t>12/26/2025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7FC527DF-0EF7-4469-90AB-90A911848E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://en.wikipedia.org/wiki/Backpropag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princeton.edu/courses/archive/spr08/cos598B/Readings/Fukushima1980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2.jpeg"/><Relationship Id="rId5" Type="http://schemas.openxmlformats.org/officeDocument/2006/relationships/hyperlink" Target="http://yann.lecun.com/exdb/publis/pdf/lecun-01a.pdf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.toronto.edu/~fritz/absps/imagenet.pdf" TargetMode="Externa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toronto.edu/~fritz/absps/imagenet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4/09/02/what-i-learned-from-competing-against-a-convnet-on-imagene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://ftp.cs.nyu.edu/~fergus/papers/zeilerECCV2014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tp.cs.nyu.edu/~fergus/papers/zeilerECCV2014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tp.cs.nyu.edu/~fergus/papers/zeilerECCV2014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tp.cs.nyu.edu/~fergus/papers/zeilerECCV2014.pdf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tp.cs.nyu.edu/~fergus/papers/zeilerECCV2014.pdf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erkeley.edu/~rbg/papers/r-cnn-cvpr.pdf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erkeley.edu/~rbg/papers/r-cnn-cvpr.pdf" TargetMode="Externa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erkeley.edu/~rbg/papers/r-cnn-cvpr.pdf" TargetMode="External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312.6199v4.pdf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karpathy.github.io/2015/03/30/breaking-convnets/" TargetMode="External"/><Relationship Id="rId3" Type="http://schemas.openxmlformats.org/officeDocument/2006/relationships/image" Target="../media/image69.png"/><Relationship Id="rId7" Type="http://schemas.openxmlformats.org/officeDocument/2006/relationships/image" Target="../media/image71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0.emf"/><Relationship Id="rId4" Type="http://schemas.openxmlformats.org/officeDocument/2006/relationships/oleObject" Target="../embeddings/oleObject1.bin"/><Relationship Id="rId9" Type="http://schemas.openxmlformats.org/officeDocument/2006/relationships/hyperlink" Target="http://arxiv.org/pdf/1412.6572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412.6572.pdf" TargetMode="External"/><Relationship Id="rId7" Type="http://schemas.openxmlformats.org/officeDocument/2006/relationships/image" Target="../media/image70.emf"/><Relationship Id="rId2" Type="http://schemas.openxmlformats.org/officeDocument/2006/relationships/hyperlink" Target="http://karpathy.github.io/2015/03/30/breaking-convnets/" TargetMode="Externa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2.wmf"/><Relationship Id="rId4" Type="http://schemas.openxmlformats.org/officeDocument/2006/relationships/oleObject" Target="../embeddings/oleObject3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412.1897.pdf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412.1897.pdf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412.1897.pdf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412.1897.pdf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berkeley.edu/~rbg/papers/r-cnn-cvpr.pdf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berkeley.edu/~jonlong/long_shelhamer_fcn.pdf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taff.fnwi.uva.nl/th.gevers/pub/GeversPAMI10.pdf" TargetMode="External"/><Relationship Id="rId3" Type="http://schemas.openxmlformats.org/officeDocument/2006/relationships/image" Target="../media/image6.jpg"/><Relationship Id="rId7" Type="http://schemas.openxmlformats.org/officeDocument/2006/relationships/hyperlink" Target="http://www.cs.berkeley.edu/~rbg/latent/" TargetMode="External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i.ens.fr/sierra/pdfs/cvpr06b.pdf" TargetMode="External"/><Relationship Id="rId11" Type="http://schemas.openxmlformats.org/officeDocument/2006/relationships/image" Target="../media/image9.jpg"/><Relationship Id="rId5" Type="http://schemas.openxmlformats.org/officeDocument/2006/relationships/hyperlink" Target="http://lear.inrialpes.fr/people/triggs/pubs/Dalal-cvpr05.pdf" TargetMode="External"/><Relationship Id="rId10" Type="http://schemas.openxmlformats.org/officeDocument/2006/relationships/image" Target="../media/image8.jpg"/><Relationship Id="rId4" Type="http://schemas.openxmlformats.org/officeDocument/2006/relationships/hyperlink" Target="https://www.cs.ubc.ca/~lowe/papers/ijcv04.pdf" TargetMode="External"/><Relationship Id="rId9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412.1123.pdf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312.4659v3.pdf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arxiv.org/pdf/1504.03641.pdf" TargetMode="External"/><Relationship Id="rId3" Type="http://schemas.openxmlformats.org/officeDocument/2006/relationships/image" Target="../media/image83.png"/><Relationship Id="rId7" Type="http://schemas.openxmlformats.org/officeDocument/2006/relationships/hyperlink" Target="http://arxiv.org/pdf/1409.4326v1.pdf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xiv.org/pdf/1503.03832v1.pdf" TargetMode="External"/><Relationship Id="rId11" Type="http://schemas.openxmlformats.org/officeDocument/2006/relationships/hyperlink" Target="http://arxiv.org/pdf/1504.06852.pdf" TargetMode="External"/><Relationship Id="rId5" Type="http://schemas.openxmlformats.org/officeDocument/2006/relationships/image" Target="../media/image85.png"/><Relationship Id="rId10" Type="http://schemas.openxmlformats.org/officeDocument/2006/relationships/image" Target="../media/image86.jpeg"/><Relationship Id="rId4" Type="http://schemas.openxmlformats.org/officeDocument/2006/relationships/image" Target="../media/image84.png"/><Relationship Id="rId9" Type="http://schemas.openxmlformats.org/officeDocument/2006/relationships/hyperlink" Target="http://cs.brown.edu/people/hays/papers/deep_geo.pdf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7" Type="http://schemas.openxmlformats.org/officeDocument/2006/relationships/hyperlink" Target="http://arxiv.org/pdf/1503.00593.pdf" TargetMode="External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apers.nips.cc/paper/5485-deep-convolutional-neural-network-for-image-deconvolution.pdf" TargetMode="External"/><Relationship Id="rId5" Type="http://schemas.openxmlformats.org/officeDocument/2006/relationships/hyperlink" Target="http://personal.ie.cuhk.edu.hk/~ccloy/files/eccv_2014_deepresolution.pdf" TargetMode="External"/><Relationship Id="rId4" Type="http://schemas.openxmlformats.org/officeDocument/2006/relationships/image" Target="../media/image8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411.5928.pdf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hyperlink" Target="http://arxiv.org/pdf/1411.5928.pdf" TargetMode="External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v-foundation.org/openaccess/content_cvpr_2014/papers/Oquab_Learning_and_Transferring_2014_CVPR_paper.pdf" TargetMode="External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rxiv.org/pdf/1403.6382.pdf" TargetMode="External"/><Relationship Id="rId4" Type="http://schemas.openxmlformats.org/officeDocument/2006/relationships/hyperlink" Target="http://arxiv.org/pdf/1310.1531.pdf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caffe.berkeleyvision.org/" TargetMode="External"/><Relationship Id="rId7" Type="http://schemas.openxmlformats.org/officeDocument/2006/relationships/hyperlink" Target="http://www.vlfeat.org/matconvnet/" TargetMode="External"/><Relationship Id="rId2" Type="http://schemas.openxmlformats.org/officeDocument/2006/relationships/hyperlink" Target="https://code.google.com/p/cuda-conv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rch.ch/" TargetMode="External"/><Relationship Id="rId5" Type="http://schemas.openxmlformats.org/officeDocument/2006/relationships/hyperlink" Target="http://cilvr.nyu.edu/doku.php?id=code:start" TargetMode="External"/><Relationship Id="rId4" Type="http://schemas.openxmlformats.org/officeDocument/2006/relationships/hyperlink" Target="https://github.com/UCB-ICSI-Vision-Group/decaf-release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tosChristofidis/awesome-deep-learning" TargetMode="External"/><Relationship Id="rId2" Type="http://schemas.openxmlformats.org/officeDocument/2006/relationships/hyperlink" Target="http://deeplearning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stanford.edu/syllabus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Yoo4GWiAx94" TargetMode="External"/><Relationship Id="rId5" Type="http://schemas.openxmlformats.org/officeDocument/2006/relationships/hyperlink" Target="http://hubel.med.harvard.edu/" TargetMode="Externa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350"/>
          </a:p>
        </p:txBody>
      </p:sp>
      <p:sp>
        <p:nvSpPr>
          <p:cNvPr id="59395" name="Title 3"/>
          <p:cNvSpPr>
            <a:spLocks noGrp="1"/>
          </p:cNvSpPr>
          <p:nvPr>
            <p:ph type="ctrTitle"/>
          </p:nvPr>
        </p:nvSpPr>
        <p:spPr>
          <a:xfrm>
            <a:off x="0" y="1143001"/>
            <a:ext cx="9144000" cy="1993900"/>
          </a:xfrm>
        </p:spPr>
        <p:txBody>
          <a:bodyPr>
            <a:normAutofit fontScale="90000"/>
          </a:bodyPr>
          <a:lstStyle/>
          <a:p>
            <a:r>
              <a:rPr lang="en-US" sz="5300" dirty="0"/>
              <a:t>Deep Convolutional Neural Networks (DCNN or CNN)</a:t>
            </a:r>
            <a:br>
              <a:rPr lang="en-US" sz="5300" dirty="0"/>
            </a:br>
            <a:br>
              <a:rPr lang="en-US" altLang="en-US" sz="4800" dirty="0">
                <a:ea typeface="ＭＳ Ｐゴシック" panose="020B0600070205080204" pitchFamily="34" charset="-128"/>
              </a:rPr>
            </a:br>
            <a:endParaRPr lang="en-US" altLang="en-US" sz="3600" dirty="0">
              <a:ea typeface="ＭＳ Ｐゴシック" panose="020B0600070205080204" pitchFamily="34" charset="-128"/>
            </a:endParaRPr>
          </a:p>
        </p:txBody>
      </p:sp>
      <p:sp>
        <p:nvSpPr>
          <p:cNvPr id="59396" name="Subtitle 4"/>
          <p:cNvSpPr>
            <a:spLocks noGrp="1"/>
          </p:cNvSpPr>
          <p:nvPr>
            <p:ph type="subTitle" idx="1"/>
          </p:nvPr>
        </p:nvSpPr>
        <p:spPr>
          <a:xfrm>
            <a:off x="1371600" y="3570288"/>
            <a:ext cx="6400800" cy="1752600"/>
          </a:xfrm>
        </p:spPr>
        <p:txBody>
          <a:bodyPr/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955" y="6106190"/>
            <a:ext cx="9079388" cy="461655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sz="2400" b="0" dirty="0">
                <a:latin typeface="+mn-lt"/>
              </a:rPr>
              <a:t>Slides </a:t>
            </a:r>
            <a:r>
              <a:rPr lang="en-US" sz="2400" dirty="0">
                <a:latin typeface="+mn-lt"/>
              </a:rPr>
              <a:t>from Yong Jae Lee, Rob Fergus, Svetlana </a:t>
            </a:r>
            <a:r>
              <a:rPr lang="en-US" sz="2400" dirty="0" err="1">
                <a:latin typeface="+mn-lt"/>
              </a:rPr>
              <a:t>Lazebnik</a:t>
            </a:r>
            <a:r>
              <a:rPr lang="en-US" sz="2400" dirty="0">
                <a:latin typeface="+mn-lt"/>
              </a:rPr>
              <a:t>, </a:t>
            </a:r>
            <a:r>
              <a:rPr lang="en-US" sz="2400" b="0" dirty="0">
                <a:latin typeface="+mn-lt"/>
              </a:rPr>
              <a:t>Jia-Bin Huang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44217A-FFE8-B7D1-9A14-CA76EC85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B85A0B-3CCD-4BD4-837A-D41E6B8EB0F8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136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Autofit/>
          </a:bodyPr>
          <a:lstStyle/>
          <a:p>
            <a:pPr algn="ctr"/>
            <a:r>
              <a:rPr lang="en-US" altLang="en-US" sz="2800" dirty="0"/>
              <a:t>Hubel/Wiesel Architecture and Multi-layer Neural Network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76200" y="990600"/>
            <a:ext cx="4402138" cy="5135563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48200" y="969963"/>
            <a:ext cx="4419600" cy="5126037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9" name="Rectangle 2"/>
          <p:cNvSpPr>
            <a:spLocks noChangeArrowheads="1"/>
          </p:cNvSpPr>
          <p:nvPr/>
        </p:nvSpPr>
        <p:spPr bwMode="auto">
          <a:xfrm>
            <a:off x="386174" y="4791045"/>
            <a:ext cx="3782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Hubel and </a:t>
            </a:r>
            <a:r>
              <a:rPr lang="en-US" altLang="en-US" sz="2000" dirty="0" err="1">
                <a:latin typeface="Arial" panose="020B0604020202020204" pitchFamily="34" charset="0"/>
              </a:rPr>
              <a:t>Weisel’s</a:t>
            </a:r>
            <a:r>
              <a:rPr lang="en-US" altLang="en-US" sz="2000" dirty="0">
                <a:latin typeface="Arial" panose="020B0604020202020204" pitchFamily="34" charset="0"/>
              </a:rPr>
              <a:t> architecture</a:t>
            </a:r>
          </a:p>
        </p:txBody>
      </p:sp>
      <p:sp>
        <p:nvSpPr>
          <p:cNvPr id="15370" name="Rectangle 9"/>
          <p:cNvSpPr>
            <a:spLocks noChangeArrowheads="1"/>
          </p:cNvSpPr>
          <p:nvPr/>
        </p:nvSpPr>
        <p:spPr bwMode="auto">
          <a:xfrm>
            <a:off x="5405632" y="4791045"/>
            <a:ext cx="29033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Multi-layer Neural Network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- A </a:t>
            </a:r>
            <a:r>
              <a:rPr lang="en-US" altLang="en-US" sz="1800" i="1" dirty="0">
                <a:latin typeface="Arial" panose="020B0604020202020204" pitchFamily="34" charset="0"/>
              </a:rPr>
              <a:t>non-linear</a:t>
            </a:r>
            <a:r>
              <a:rPr lang="en-US" altLang="en-US" sz="1800" dirty="0">
                <a:latin typeface="Arial" panose="020B0604020202020204" pitchFamily="34" charset="0"/>
              </a:rPr>
              <a:t> classifier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050" y="5301343"/>
            <a:ext cx="1485900" cy="155665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10273"/>
            <a:ext cx="4257300" cy="174576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936255"/>
            <a:ext cx="4265825" cy="20928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50A7FE-1E9E-AFE7-79E3-52C1CFF4A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4224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Multi-layer Neural Network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A non-linear classifier</a:t>
            </a:r>
          </a:p>
          <a:p>
            <a:r>
              <a:rPr lang="en-US" altLang="en-US" b="1" dirty="0"/>
              <a:t>Training: </a:t>
            </a:r>
            <a:r>
              <a:rPr lang="en-US" altLang="en-US" dirty="0"/>
              <a:t>find network weights </a:t>
            </a:r>
            <a:r>
              <a:rPr lang="en-US" altLang="en-US" b="1" dirty="0"/>
              <a:t>w </a:t>
            </a:r>
            <a:r>
              <a:rPr lang="en-US" altLang="en-US" dirty="0"/>
              <a:t>to minimize the error between true training labels and estimated labels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r>
              <a:rPr lang="en-US" altLang="en-US" dirty="0"/>
              <a:t>Minimization can be done by gradient descent provided </a:t>
            </a:r>
            <a:r>
              <a:rPr lang="en-US" altLang="en-US" i="1" dirty="0"/>
              <a:t>f </a:t>
            </a:r>
            <a:r>
              <a:rPr lang="en-US" altLang="en-US" dirty="0"/>
              <a:t>is differentiable</a:t>
            </a:r>
          </a:p>
          <a:p>
            <a:r>
              <a:rPr lang="en-US" altLang="en-US" dirty="0"/>
              <a:t>This training method is called </a:t>
            </a:r>
            <a:br>
              <a:rPr lang="en-US" altLang="en-US" dirty="0"/>
            </a:br>
            <a:r>
              <a:rPr lang="en-US" altLang="en-US" b="1" dirty="0">
                <a:hlinkClick r:id="rId2"/>
              </a:rPr>
              <a:t>back-propagation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2971800"/>
            <a:ext cx="3606800" cy="946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876800"/>
            <a:ext cx="3489228" cy="17118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EA6A8-41F0-7D6C-CA99-C0D70E2CC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8094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/>
              <a:t>Neocognitron</a:t>
            </a:r>
            <a:r>
              <a:rPr lang="en-US" altLang="en-US" dirty="0"/>
              <a:t> </a:t>
            </a:r>
            <a:r>
              <a:rPr lang="en-US" altLang="en-US" sz="2700" dirty="0"/>
              <a:t>[</a:t>
            </a:r>
            <a:r>
              <a:rPr lang="en-US" sz="2700" dirty="0">
                <a:hlinkClick r:id="rId3"/>
              </a:rPr>
              <a:t>Fukushima, Biological Cybernetics 1980</a:t>
            </a:r>
            <a:r>
              <a:rPr lang="en-US" altLang="en-US" sz="2700" dirty="0"/>
              <a:t>]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8490857" cy="18288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75432"/>
            <a:ext cx="5583567" cy="3429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91200" y="3235660"/>
            <a:ext cx="32766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Deformation-Resistant Recognition</a:t>
            </a:r>
          </a:p>
          <a:p>
            <a:br>
              <a:rPr lang="en-US" sz="2000" dirty="0">
                <a:solidFill>
                  <a:srgbClr val="252525"/>
                </a:solidFill>
              </a:rPr>
            </a:br>
            <a:r>
              <a:rPr lang="en-US" sz="2000" dirty="0">
                <a:solidFill>
                  <a:srgbClr val="252525"/>
                </a:solidFill>
              </a:rPr>
              <a:t>S-cells: (simple)</a:t>
            </a:r>
          </a:p>
          <a:p>
            <a:r>
              <a:rPr lang="en-US" sz="2000" dirty="0">
                <a:solidFill>
                  <a:srgbClr val="252525"/>
                </a:solidFill>
              </a:rPr>
              <a:t> - extract local features</a:t>
            </a:r>
          </a:p>
          <a:p>
            <a:endParaRPr lang="en-US" sz="2000" dirty="0">
              <a:solidFill>
                <a:srgbClr val="252525"/>
              </a:solidFill>
            </a:endParaRPr>
          </a:p>
          <a:p>
            <a:r>
              <a:rPr lang="en-US" sz="2000" dirty="0">
                <a:solidFill>
                  <a:srgbClr val="252525"/>
                </a:solidFill>
              </a:rPr>
              <a:t>C-cells: (complex)</a:t>
            </a:r>
          </a:p>
          <a:p>
            <a:r>
              <a:rPr lang="en-US" sz="2000" dirty="0">
                <a:solidFill>
                  <a:srgbClr val="252525"/>
                </a:solidFill>
              </a:rPr>
              <a:t> - </a:t>
            </a:r>
            <a:r>
              <a:rPr lang="en-US" sz="2000" dirty="0"/>
              <a:t>allow for positional errors</a:t>
            </a:r>
            <a:br>
              <a:rPr lang="en-US" sz="2000" dirty="0">
                <a:solidFill>
                  <a:srgbClr val="252525"/>
                </a:solidFill>
              </a:rPr>
            </a:b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4D070-B6DF-FE9A-6C25-23FDF855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4814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372600" cy="8382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Convolutional Neural Networks (CNN,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Convnet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62484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Multi-layer Neural network with</a:t>
            </a:r>
          </a:p>
          <a:p>
            <a:pPr lvl="1" indent="-342900">
              <a:buFontTx/>
              <a:buChar char="-"/>
            </a:pPr>
            <a:r>
              <a:rPr lang="en-US" sz="2000" b="1" dirty="0"/>
              <a:t>Local</a:t>
            </a:r>
            <a:r>
              <a:rPr lang="en-US" sz="2000" dirty="0"/>
              <a:t> connectivity</a:t>
            </a:r>
          </a:p>
          <a:p>
            <a:pPr lvl="1" indent="-342900">
              <a:buFontTx/>
              <a:buChar char="-"/>
            </a:pPr>
            <a:r>
              <a:rPr lang="en-US" sz="2000" b="1" dirty="0"/>
              <a:t>Shared</a:t>
            </a:r>
            <a:r>
              <a:rPr lang="en-US" sz="2000" dirty="0"/>
              <a:t> weight parameters across spatial positions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Stack multiple stages of feature extractors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Higher stages compute more global, more invariant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Classification layer at the 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83"/>
          <a:stretch/>
        </p:blipFill>
        <p:spPr>
          <a:xfrm>
            <a:off x="9220200" y="2819400"/>
            <a:ext cx="2786086" cy="22423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626" y="6211669"/>
            <a:ext cx="9150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dirty="0"/>
              <a:t>Y. </a:t>
            </a:r>
            <a:r>
              <a:rPr lang="en-US" sz="1800" b="0" dirty="0" err="1"/>
              <a:t>LeCun</a:t>
            </a:r>
            <a:r>
              <a:rPr lang="en-US" sz="1800" b="0" dirty="0"/>
              <a:t>, L. </a:t>
            </a:r>
            <a:r>
              <a:rPr lang="en-US" sz="1800" b="0" dirty="0" err="1"/>
              <a:t>Bottou</a:t>
            </a:r>
            <a:r>
              <a:rPr lang="en-US" sz="1800" b="0" dirty="0"/>
              <a:t>, Y. </a:t>
            </a:r>
            <a:r>
              <a:rPr lang="en-US" sz="1800" b="0" dirty="0" err="1"/>
              <a:t>Bengio</a:t>
            </a:r>
            <a:r>
              <a:rPr lang="en-US" sz="1800" b="0" dirty="0"/>
              <a:t>, and P. </a:t>
            </a:r>
            <a:r>
              <a:rPr lang="en-US" sz="1800" b="0" dirty="0" err="1"/>
              <a:t>Haffner</a:t>
            </a:r>
            <a:r>
              <a:rPr lang="en-US" sz="1800" b="0" dirty="0"/>
              <a:t>, </a:t>
            </a:r>
            <a:r>
              <a:rPr lang="en-US" sz="1800" b="0" dirty="0">
                <a:hlinkClick r:id="rId5"/>
              </a:rPr>
              <a:t>Gradient-based learning applied to document recognition</a:t>
            </a:r>
            <a:r>
              <a:rPr lang="en-US" sz="1800" b="0" dirty="0"/>
              <a:t>, Proceedings of the IEEE 86(11): 2278–2324, 1998.</a:t>
            </a:r>
          </a:p>
        </p:txBody>
      </p:sp>
      <p:pic>
        <p:nvPicPr>
          <p:cNvPr id="13" name="Content Placeholder 3" descr="lenet5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8756" y="3740695"/>
            <a:ext cx="8722844" cy="2507705"/>
          </a:xfrm>
          <a:prstGeom prst="rect">
            <a:avLst/>
          </a:prstGeom>
        </p:spPr>
      </p:pic>
      <p:pic>
        <p:nvPicPr>
          <p:cNvPr id="8" name="Convolutional Network Demo from 199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5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 bwMode="auto">
          <a:xfrm>
            <a:off x="6240062" y="1219200"/>
            <a:ext cx="290393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29400" y="3365378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LeNet-1 from 1993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75993-247C-DF82-9379-50DFC4DE2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677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Feed-forward feature extraction: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Convolve input with learned filters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Non-linearity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Spatial pooling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Normalization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Supervised training of convolutional </a:t>
            </a:r>
            <a:br>
              <a:rPr lang="en-US" sz="2400" dirty="0"/>
            </a:br>
            <a:r>
              <a:rPr lang="en-US" sz="2400" dirty="0"/>
              <a:t>filters by back-propagating </a:t>
            </a:r>
            <a:br>
              <a:rPr lang="en-US" sz="2400" dirty="0"/>
            </a:br>
            <a:r>
              <a:rPr lang="en-US" sz="2400" dirty="0"/>
              <a:t>classification error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404518" y="6324600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Input Image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404518" y="5124228"/>
            <a:ext cx="2513164" cy="7431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Convolution (Learned)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404518" y="4191000"/>
            <a:ext cx="2513164" cy="4925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Non-linearity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421393" y="3241296"/>
            <a:ext cx="2492926" cy="49250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Spatial pooling</a:t>
            </a:r>
          </a:p>
        </p:txBody>
      </p:sp>
      <p:sp>
        <p:nvSpPr>
          <p:cNvPr id="9" name="Up Arrow 8"/>
          <p:cNvSpPr/>
          <p:nvPr/>
        </p:nvSpPr>
        <p:spPr>
          <a:xfrm>
            <a:off x="7458428" y="59157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0" name="Up Arrow 9"/>
          <p:cNvSpPr/>
          <p:nvPr/>
        </p:nvSpPr>
        <p:spPr>
          <a:xfrm>
            <a:off x="7462196" y="4723244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1" name="Up Arrow 10"/>
          <p:cNvSpPr/>
          <p:nvPr/>
        </p:nvSpPr>
        <p:spPr>
          <a:xfrm>
            <a:off x="7465964" y="3782126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7469732" y="28194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401155" y="2250696"/>
            <a:ext cx="2513164" cy="49250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Normalization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372600" cy="8382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Convolutional Neural Networks (CNN,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Convnet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  <p:sp>
        <p:nvSpPr>
          <p:cNvPr id="20" name="Up Arrow 19"/>
          <p:cNvSpPr/>
          <p:nvPr/>
        </p:nvSpPr>
        <p:spPr>
          <a:xfrm>
            <a:off x="7467600" y="18288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400800" y="1260096"/>
            <a:ext cx="2513164" cy="492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sz="2000" b="0" dirty="0">
                <a:solidFill>
                  <a:schemeClr val="tx1"/>
                </a:solidFill>
                <a:cs typeface="Myriad Pro"/>
              </a:rPr>
              <a:t>Feature maps</a:t>
            </a:r>
          </a:p>
        </p:txBody>
      </p:sp>
      <p:sp>
        <p:nvSpPr>
          <p:cNvPr id="22" name="Up Arrow 21"/>
          <p:cNvSpPr/>
          <p:nvPr/>
        </p:nvSpPr>
        <p:spPr>
          <a:xfrm>
            <a:off x="7467600" y="838200"/>
            <a:ext cx="391837" cy="408874"/>
          </a:xfrm>
          <a:prstGeom prst="up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E6659-300E-AFB2-8D5A-6F4FAE63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8600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ter_z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762000"/>
            <a:ext cx="4094163" cy="27289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1. Convolution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77724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Dependencies are local 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Translation invariance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Few parameters (filter weights)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Stride can be greater than 1 </a:t>
            </a:r>
            <a:br>
              <a:rPr lang="en-US" sz="2400" dirty="0"/>
            </a:br>
            <a:r>
              <a:rPr lang="en-US" sz="2400" dirty="0"/>
              <a:t>(faster, less memory) </a:t>
            </a:r>
          </a:p>
        </p:txBody>
      </p:sp>
      <p:pic>
        <p:nvPicPr>
          <p:cNvPr id="17415" name="Picture 1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3581400"/>
            <a:ext cx="4114800" cy="2743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6" y="3581401"/>
            <a:ext cx="777875" cy="7731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lter_z1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189" y="3581400"/>
            <a:ext cx="4113212" cy="27765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Rectangle 6"/>
          <p:cNvSpPr>
            <a:spLocks noChangeArrowheads="1"/>
          </p:cNvSpPr>
          <p:nvPr/>
        </p:nvSpPr>
        <p:spPr bwMode="auto">
          <a:xfrm>
            <a:off x="1676400" y="6334125"/>
            <a:ext cx="869128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en-US" b="0" dirty="0">
                <a:latin typeface="+mn-lt"/>
              </a:rPr>
              <a:t>Input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18284" y="6324600"/>
            <a:ext cx="1930316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r>
              <a:rPr lang="en-US" b="0">
                <a:latin typeface="+mn-lt"/>
              </a:rPr>
              <a:t>Feature Map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4268788" y="4800600"/>
            <a:ext cx="457200" cy="3048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6" y="3581401"/>
            <a:ext cx="777875" cy="773113"/>
          </a:xfrm>
          <a:prstGeom prst="rect">
            <a:avLst/>
          </a:prstGeom>
          <a:noFill/>
          <a:ln w="25400">
            <a:solidFill>
              <a:srgbClr val="12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>
            <a:spLocks noChangeArrowheads="1"/>
          </p:cNvSpPr>
          <p:nvPr/>
        </p:nvSpPr>
        <p:spPr bwMode="auto">
          <a:xfrm rot="-1977863">
            <a:off x="4317928" y="3618382"/>
            <a:ext cx="457200" cy="32173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9601" y="3733801"/>
            <a:ext cx="204788" cy="1200318"/>
          </a:xfrm>
          <a:prstGeom prst="rect">
            <a:avLst/>
          </a:prstGeom>
        </p:spPr>
        <p:txBody>
          <a:bodyPr lIns="91430" tIns="45715" rIns="91430" bIns="45715">
            <a:spAutoFit/>
          </a:bodyPr>
          <a:lstStyle/>
          <a:p>
            <a:pPr>
              <a:defRPr/>
            </a:pPr>
            <a:r>
              <a:rPr lang="en-US" dirty="0"/>
              <a:t>...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50239C-F8A4-16F3-C827-C9CC123D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223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15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pPr marL="342865" indent="-342865">
              <a:spcBef>
                <a:spcPct val="20000"/>
              </a:spcBef>
            </a:pPr>
            <a:r>
              <a:rPr lang="en-US" dirty="0">
                <a:solidFill>
                  <a:schemeClr val="tx1"/>
                </a:solidFill>
                <a:latin typeface="+mn-lt"/>
              </a:rPr>
              <a:t>2. Non-Linearity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304027" y="1493837"/>
            <a:ext cx="8229600" cy="45259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Per-element (independent)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Options:</a:t>
            </a:r>
          </a:p>
          <a:p>
            <a:pPr lvl="1"/>
            <a:r>
              <a:rPr lang="en-US" sz="2400" dirty="0" err="1"/>
              <a:t>Tanh</a:t>
            </a:r>
            <a:endParaRPr lang="en-US" sz="2400" dirty="0"/>
          </a:p>
          <a:p>
            <a:pPr lvl="1"/>
            <a:r>
              <a:rPr lang="en-US" sz="2400" dirty="0"/>
              <a:t>Sigmoid: 1/(1+exp(-x))</a:t>
            </a:r>
          </a:p>
          <a:p>
            <a:pPr lvl="1"/>
            <a:r>
              <a:rPr lang="en-US" sz="2400" dirty="0"/>
              <a:t>Rectified linear unit (</a:t>
            </a:r>
            <a:r>
              <a:rPr lang="en-US" sz="2400" dirty="0" err="1"/>
              <a:t>ReLU</a:t>
            </a:r>
            <a:r>
              <a:rPr lang="en-US" sz="2400" dirty="0"/>
              <a:t>)</a:t>
            </a:r>
          </a:p>
          <a:p>
            <a:pPr lvl="2"/>
            <a:r>
              <a:rPr lang="en-US" sz="2000" dirty="0"/>
              <a:t>Simplifies </a:t>
            </a:r>
            <a:r>
              <a:rPr lang="en-US" sz="2000" dirty="0" err="1"/>
              <a:t>backpropagation</a:t>
            </a:r>
            <a:endParaRPr lang="en-US" sz="2000" dirty="0"/>
          </a:p>
          <a:p>
            <a:pPr lvl="2"/>
            <a:r>
              <a:rPr lang="en-US" sz="2000" dirty="0"/>
              <a:t>Makes learning faster</a:t>
            </a:r>
          </a:p>
          <a:p>
            <a:pPr lvl="2"/>
            <a:r>
              <a:rPr lang="en-US" sz="2000" dirty="0"/>
              <a:t>Avoids saturation issues</a:t>
            </a:r>
            <a:br>
              <a:rPr lang="en-US" sz="2000" dirty="0"/>
            </a:br>
            <a:r>
              <a:rPr lang="en-US" sz="2000" dirty="0">
                <a:sym typeface="Wingdings"/>
              </a:rPr>
              <a:t> Preferred option</a:t>
            </a:r>
            <a:endParaRPr lang="en-US" sz="2000" dirty="0"/>
          </a:p>
        </p:txBody>
      </p:sp>
      <p:pic>
        <p:nvPicPr>
          <p:cNvPr id="7" name="Picture 6" descr="tanh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515480"/>
            <a:ext cx="1931552" cy="1447800"/>
          </a:xfrm>
          <a:prstGeom prst="rect">
            <a:avLst/>
          </a:prstGeom>
        </p:spPr>
      </p:pic>
      <p:pic>
        <p:nvPicPr>
          <p:cNvPr id="8" name="Picture 7" descr="sigmoid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515480"/>
            <a:ext cx="1942918" cy="1456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6366" t="5805" r="6355" b="595"/>
          <a:stretch/>
        </p:blipFill>
        <p:spPr>
          <a:xfrm>
            <a:off x="5181601" y="3200400"/>
            <a:ext cx="3838821" cy="30876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F1A399-9522-E5B5-B897-0588ED70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0920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3. Spatial Pooling</a:t>
            </a:r>
          </a:p>
        </p:txBody>
      </p:sp>
      <p:sp>
        <p:nvSpPr>
          <p:cNvPr id="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Sum or max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Non-overlapping / overlapping regions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Role of pooling: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Invariance to small transformations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Larger receptive fields (see more of input)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Adobe Caslon Pro" charset="0"/>
            </a:endParaRPr>
          </a:p>
        </p:txBody>
      </p:sp>
      <p:pic>
        <p:nvPicPr>
          <p:cNvPr id="40" name="Picture 39" descr="nor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3999848"/>
            <a:ext cx="3581400" cy="2334791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990599" y="4076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371599" y="4076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90599" y="4457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371599" y="4457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sum_pool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4600" y="5371448"/>
            <a:ext cx="1931624" cy="125795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738093" y="4238627"/>
            <a:ext cx="1662706" cy="52322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800" dirty="0">
                <a:latin typeface="+mn-lt"/>
                <a:cs typeface="+mn-cs"/>
              </a:rPr>
              <a:t>Max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738093" y="5752447"/>
            <a:ext cx="1662706" cy="52322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lvl="1" eaLnBrk="0" hangingPunct="0">
              <a:spcBef>
                <a:spcPct val="20000"/>
              </a:spcBef>
            </a:pPr>
            <a:r>
              <a:rPr lang="en-US" sz="2800" dirty="0">
                <a:latin typeface="+mn-lt"/>
                <a:cs typeface="+mn-cs"/>
              </a:rPr>
              <a:t>Sum</a:t>
            </a:r>
          </a:p>
        </p:txBody>
      </p:sp>
      <p:pic>
        <p:nvPicPr>
          <p:cNvPr id="9" name="Picture 8" descr="max_pool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4599" y="3847447"/>
            <a:ext cx="1910468" cy="126054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89F9FF-44F2-9E20-4F31-0B31F506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73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8" grpId="0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4. Normalization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Within or across feature maps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Before or after spatial pooling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95327" y="2743200"/>
            <a:ext cx="7181873" cy="3128681"/>
            <a:chOff x="152401" y="2971801"/>
            <a:chExt cx="8839199" cy="3850671"/>
          </a:xfrm>
        </p:grpSpPr>
        <p:sp>
          <p:nvSpPr>
            <p:cNvPr id="20504" name="Rectangle 39"/>
            <p:cNvSpPr>
              <a:spLocks noChangeArrowheads="1"/>
            </p:cNvSpPr>
            <p:nvPr/>
          </p:nvSpPr>
          <p:spPr bwMode="auto">
            <a:xfrm>
              <a:off x="1295401" y="6027003"/>
              <a:ext cx="2058125" cy="795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5" rIns="91430" bIns="45715">
              <a:spAutoFit/>
            </a:bodyPr>
            <a:lstStyle/>
            <a:p>
              <a:r>
                <a:rPr lang="en-US" sz="1800" dirty="0">
                  <a:latin typeface="+mn-lt"/>
                </a:rPr>
                <a:t>Feature Maps</a:t>
              </a:r>
            </a:p>
            <a:p>
              <a:endParaRPr lang="en-US" sz="1800" dirty="0">
                <a:latin typeface="+mn-lt"/>
              </a:endParaRPr>
            </a:p>
          </p:txBody>
        </p:sp>
        <p:sp>
          <p:nvSpPr>
            <p:cNvPr id="20505" name="Rectangle 40"/>
            <p:cNvSpPr>
              <a:spLocks noChangeArrowheads="1"/>
            </p:cNvSpPr>
            <p:nvPr/>
          </p:nvSpPr>
          <p:spPr bwMode="auto">
            <a:xfrm>
              <a:off x="4858788" y="5791200"/>
              <a:ext cx="4094178" cy="795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0" tIns="45715" rIns="91430" bIns="45715">
              <a:spAutoFit/>
            </a:bodyPr>
            <a:lstStyle/>
            <a:p>
              <a:pPr algn="ctr"/>
              <a:r>
                <a:rPr lang="en-US" sz="1800" dirty="0">
                  <a:latin typeface="+mn-lt"/>
                </a:rPr>
                <a:t>Feature Maps</a:t>
              </a:r>
              <a:br>
                <a:rPr lang="en-US" sz="1800" dirty="0">
                  <a:latin typeface="+mn-lt"/>
                </a:rPr>
              </a:br>
              <a:r>
                <a:rPr lang="en-US" sz="1800" dirty="0">
                  <a:latin typeface="+mn-lt"/>
                </a:rPr>
                <a:t>After Contrast Normalization</a:t>
              </a:r>
            </a:p>
          </p:txBody>
        </p:sp>
        <p:pic>
          <p:nvPicPr>
            <p:cNvPr id="2" name="Picture 1" descr="unnorm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2401" y="2974622"/>
              <a:ext cx="4246879" cy="2800694"/>
            </a:xfrm>
            <a:prstGeom prst="rect">
              <a:avLst/>
            </a:prstGeom>
          </p:spPr>
        </p:pic>
        <p:pic>
          <p:nvPicPr>
            <p:cNvPr id="3" name="Picture 2" descr="norm.pn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24400" y="2971801"/>
              <a:ext cx="4267200" cy="2800695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FA18BC-FACA-5402-97EB-82BA85BF1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6537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n-lt"/>
              </a:rPr>
              <a:t>Compare: SIFT Descriptor</a:t>
            </a:r>
          </a:p>
        </p:txBody>
      </p:sp>
      <p:pic>
        <p:nvPicPr>
          <p:cNvPr id="2355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1" y="1447800"/>
            <a:ext cx="2233613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1828800" y="1219200"/>
            <a:ext cx="5410200" cy="1600200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23558" name="Content Placeholder 2"/>
          <p:cNvSpPr txBox="1">
            <a:spLocks/>
          </p:cNvSpPr>
          <p:nvPr/>
        </p:nvSpPr>
        <p:spPr bwMode="auto">
          <a:xfrm>
            <a:off x="1981201" y="16002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 dirty="0">
                <a:latin typeface="+mn-lt"/>
              </a:rPr>
              <a:t>Apply</a:t>
            </a:r>
            <a:br>
              <a:rPr lang="en-US" sz="2400" b="0" dirty="0">
                <a:latin typeface="+mn-lt"/>
              </a:rPr>
            </a:br>
            <a:r>
              <a:rPr lang="en-US" sz="2400" b="0" dirty="0">
                <a:latin typeface="+mn-lt"/>
              </a:rPr>
              <a:t>or</a:t>
            </a:r>
            <a:r>
              <a:rPr lang="en-US" sz="2400" dirty="0">
                <a:latin typeface="+mn-lt"/>
              </a:rPr>
              <a:t>iented</a:t>
            </a:r>
            <a:r>
              <a:rPr lang="en-US" sz="2400" b="0" dirty="0">
                <a:latin typeface="+mn-lt"/>
              </a:rPr>
              <a:t> filters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1" y="3197225"/>
            <a:ext cx="3192463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828800" y="3048000"/>
            <a:ext cx="5410200" cy="1600200"/>
          </a:xfrm>
          <a:prstGeom prst="roundRect">
            <a:avLst/>
          </a:prstGeom>
          <a:noFill/>
          <a:ln w="635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981200" y="3429000"/>
            <a:ext cx="259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>
                <a:latin typeface="+mn-lt"/>
              </a:rPr>
              <a:t>Spatial pool 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>
                <a:latin typeface="+mn-lt"/>
              </a:rPr>
              <a:t>(Sum) </a:t>
            </a:r>
          </a:p>
        </p:txBody>
      </p:sp>
      <p:cxnSp>
        <p:nvCxnSpPr>
          <p:cNvPr id="37897" name="Straight Arrow Connector 15"/>
          <p:cNvCxnSpPr>
            <a:cxnSpLocks noChangeShapeType="1"/>
          </p:cNvCxnSpPr>
          <p:nvPr/>
        </p:nvCxnSpPr>
        <p:spPr bwMode="auto">
          <a:xfrm>
            <a:off x="10744200" y="4648200"/>
            <a:ext cx="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0" name="Rounded Rectangle 9"/>
          <p:cNvSpPr/>
          <p:nvPr/>
        </p:nvSpPr>
        <p:spPr>
          <a:xfrm>
            <a:off x="1828800" y="4876800"/>
            <a:ext cx="5410200" cy="1600200"/>
          </a:xfrm>
          <a:prstGeom prst="roundRect">
            <a:avLst/>
          </a:prstGeom>
          <a:noFill/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057401" y="53340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 dirty="0">
                <a:latin typeface="+mn-lt"/>
              </a:rPr>
              <a:t>Normalize to unit length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4724401" y="4953000"/>
            <a:ext cx="1295400" cy="1371600"/>
            <a:chOff x="6553200" y="4648200"/>
            <a:chExt cx="1295400" cy="1371600"/>
          </a:xfrm>
        </p:grpSpPr>
        <p:cxnSp>
          <p:nvCxnSpPr>
            <p:cNvPr id="37907" name="Straight Arrow Connector 17"/>
            <p:cNvCxnSpPr>
              <a:cxnSpLocks noChangeShapeType="1"/>
            </p:cNvCxnSpPr>
            <p:nvPr/>
          </p:nvCxnSpPr>
          <p:spPr bwMode="auto">
            <a:xfrm>
              <a:off x="6934200" y="5257800"/>
              <a:ext cx="914400" cy="5334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7908" name="Straight Arrow Connector 18"/>
            <p:cNvCxnSpPr>
              <a:cxnSpLocks noChangeShapeType="1"/>
            </p:cNvCxnSpPr>
            <p:nvPr/>
          </p:nvCxnSpPr>
          <p:spPr bwMode="auto">
            <a:xfrm flipH="1">
              <a:off x="6553200" y="5181600"/>
              <a:ext cx="609600" cy="6858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7909" name="Straight Arrow Connector 21"/>
            <p:cNvCxnSpPr>
              <a:cxnSpLocks noChangeShapeType="1"/>
            </p:cNvCxnSpPr>
            <p:nvPr/>
          </p:nvCxnSpPr>
          <p:spPr bwMode="auto">
            <a:xfrm flipV="1">
              <a:off x="7086600" y="4648200"/>
              <a:ext cx="0" cy="8382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7" name="Oval 26"/>
            <p:cNvSpPr/>
            <p:nvPr/>
          </p:nvSpPr>
          <p:spPr>
            <a:xfrm>
              <a:off x="6629400" y="4876800"/>
              <a:ext cx="1066800" cy="1143000"/>
            </a:xfrm>
            <a:prstGeom prst="ellipse">
              <a:avLst/>
            </a:prstGeom>
            <a:gradFill flip="none" rotWithShape="1">
              <a:gsLst>
                <a:gs pos="70000">
                  <a:schemeClr val="tx1">
                    <a:lumMod val="85000"/>
                    <a:lumOff val="15000"/>
                  </a:schemeClr>
                </a:gs>
                <a:gs pos="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b="0">
                <a:solidFill>
                  <a:schemeClr val="tx1"/>
                </a:solidFill>
              </a:endParaRPr>
            </a:p>
          </p:txBody>
        </p:sp>
        <p:cxnSp>
          <p:nvCxnSpPr>
            <p:cNvPr id="37913" name="Straight Arrow Connector 30"/>
            <p:cNvCxnSpPr>
              <a:cxnSpLocks noChangeShapeType="1"/>
            </p:cNvCxnSpPr>
            <p:nvPr/>
          </p:nvCxnSpPr>
          <p:spPr bwMode="auto">
            <a:xfrm flipV="1">
              <a:off x="7162800" y="5043488"/>
              <a:ext cx="377825" cy="442912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7620000" y="5181600"/>
            <a:ext cx="1600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b="0" dirty="0">
                <a:latin typeface="+mn-lt"/>
              </a:rPr>
              <a:t>Feature </a:t>
            </a:r>
            <a:br>
              <a:rPr lang="en-US" sz="2800" b="0" dirty="0">
                <a:latin typeface="+mn-lt"/>
              </a:rPr>
            </a:br>
            <a:r>
              <a:rPr lang="en-US" sz="2800" b="0" dirty="0">
                <a:latin typeface="+mn-lt"/>
              </a:rPr>
              <a:t>Vector</a:t>
            </a:r>
          </a:p>
        </p:txBody>
      </p:sp>
      <p:sp>
        <p:nvSpPr>
          <p:cNvPr id="41" name="Right Arrow 40"/>
          <p:cNvSpPr>
            <a:spLocks noChangeArrowheads="1"/>
          </p:cNvSpPr>
          <p:nvPr/>
        </p:nvSpPr>
        <p:spPr bwMode="auto">
          <a:xfrm rot="5400000">
            <a:off x="4362450" y="2724151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42" name="Right Arrow 41"/>
          <p:cNvSpPr>
            <a:spLocks noChangeArrowheads="1"/>
          </p:cNvSpPr>
          <p:nvPr/>
        </p:nvSpPr>
        <p:spPr bwMode="auto">
          <a:xfrm>
            <a:off x="1295400" y="18288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29" name="Right Arrow 28"/>
          <p:cNvSpPr>
            <a:spLocks noChangeArrowheads="1"/>
          </p:cNvSpPr>
          <p:nvPr/>
        </p:nvSpPr>
        <p:spPr bwMode="auto">
          <a:xfrm>
            <a:off x="7391400" y="54864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 rot="5400000">
            <a:off x="4362450" y="4552950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-114300" y="1524000"/>
            <a:ext cx="1600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b="0" dirty="0">
                <a:latin typeface="+mn-lt"/>
              </a:rPr>
              <a:t>Image Pixels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 bwMode="auto">
          <a:xfrm>
            <a:off x="7162801" y="990600"/>
            <a:ext cx="1981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b="0" dirty="0">
                <a:latin typeface="+mn-lt"/>
              </a:rPr>
              <a:t>Lowe</a:t>
            </a:r>
            <a:br>
              <a:rPr lang="en-US" sz="2000" b="0" dirty="0">
                <a:latin typeface="+mn-lt"/>
              </a:rPr>
            </a:br>
            <a:r>
              <a:rPr lang="en-US" sz="2000" b="0" dirty="0">
                <a:latin typeface="+mn-lt"/>
              </a:rPr>
              <a:t>[IJCV 2004]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F564B6-B195-7A1D-34B6-7E7D69AC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57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0" grpId="0" animBg="1"/>
      <p:bldP spid="11" grpId="0"/>
      <p:bldP spid="39" grpId="0"/>
      <p:bldP spid="41" grpId="0" animBg="1"/>
      <p:bldP spid="29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Convolutional Neural Networks (CNNs)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Understanding and Visualizing CNNs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Packages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BA60C-6C90-0D93-E928-8825F7549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4212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458200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+mn-lt"/>
              </a:rPr>
              <a:t>Compare: Spatial Pyramid Matching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28800" y="1219200"/>
            <a:ext cx="5410200" cy="1600200"/>
          </a:xfrm>
          <a:prstGeom prst="roundRect">
            <a:avLst/>
          </a:prstGeom>
          <a:noFill/>
          <a:ln w="635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24580" name="Content Placeholder 2"/>
          <p:cNvSpPr txBox="1">
            <a:spLocks/>
          </p:cNvSpPr>
          <p:nvPr/>
        </p:nvSpPr>
        <p:spPr bwMode="auto">
          <a:xfrm>
            <a:off x="1981201" y="16002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>
                <a:latin typeface="+mn-lt"/>
              </a:rPr>
              <a:t>Filter with </a:t>
            </a:r>
            <a:br>
              <a:rPr lang="en-US" sz="2400" b="0">
                <a:latin typeface="+mn-lt"/>
              </a:rPr>
            </a:br>
            <a:r>
              <a:rPr lang="en-US" sz="2400" b="0">
                <a:latin typeface="+mn-lt"/>
              </a:rPr>
              <a:t>Visual Words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828800" y="4876800"/>
            <a:ext cx="5410200" cy="1600200"/>
          </a:xfrm>
          <a:prstGeom prst="roundRect">
            <a:avLst/>
          </a:prstGeom>
          <a:noFill/>
          <a:ln w="635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981200" y="5029200"/>
            <a:ext cx="2590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>
                <a:latin typeface="+mn-lt"/>
              </a:rPr>
              <a:t>Multi-scale</a:t>
            </a:r>
            <a:br>
              <a:rPr lang="en-US" sz="2400" b="0">
                <a:latin typeface="+mn-lt"/>
              </a:rPr>
            </a:br>
            <a:r>
              <a:rPr lang="en-US" sz="2400" b="0">
                <a:latin typeface="+mn-lt"/>
              </a:rPr>
              <a:t>spatial pool </a:t>
            </a: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>
                <a:latin typeface="+mn-lt"/>
              </a:rPr>
              <a:t>(Sum) </a:t>
            </a:r>
          </a:p>
        </p:txBody>
      </p:sp>
      <p:cxnSp>
        <p:nvCxnSpPr>
          <p:cNvPr id="39942" name="Straight Arrow Connector 15"/>
          <p:cNvCxnSpPr>
            <a:cxnSpLocks noChangeShapeType="1"/>
          </p:cNvCxnSpPr>
          <p:nvPr/>
        </p:nvCxnSpPr>
        <p:spPr bwMode="auto">
          <a:xfrm>
            <a:off x="10744200" y="4648200"/>
            <a:ext cx="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0" name="Rounded Rectangle 9"/>
          <p:cNvSpPr/>
          <p:nvPr/>
        </p:nvSpPr>
        <p:spPr>
          <a:xfrm>
            <a:off x="1828800" y="3048000"/>
            <a:ext cx="5410200" cy="1600200"/>
          </a:xfrm>
          <a:prstGeom prst="roundRect">
            <a:avLst/>
          </a:prstGeom>
          <a:noFill/>
          <a:ln w="635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>
              <a:defRPr/>
            </a:pPr>
            <a:endParaRPr lang="en-US" sz="3600" b="0" dirty="0">
              <a:solidFill>
                <a:schemeClr val="tx1"/>
              </a:solidFill>
              <a:cs typeface="Adobe Caslon Pro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981201" y="3352800"/>
            <a:ext cx="2362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 dirty="0">
                <a:latin typeface="+mn-lt"/>
              </a:rPr>
              <a:t>Take max VW response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7543800" y="5105400"/>
            <a:ext cx="1600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400" b="0" dirty="0">
                <a:latin typeface="+mn-lt"/>
              </a:rPr>
              <a:t>Global image descriptor</a:t>
            </a:r>
          </a:p>
        </p:txBody>
      </p:sp>
      <p:sp>
        <p:nvSpPr>
          <p:cNvPr id="41" name="Right Arrow 40"/>
          <p:cNvSpPr>
            <a:spLocks noChangeArrowheads="1"/>
          </p:cNvSpPr>
          <p:nvPr/>
        </p:nvSpPr>
        <p:spPr bwMode="auto">
          <a:xfrm rot="5400000">
            <a:off x="4362450" y="2724151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42" name="Right Arrow 41"/>
          <p:cNvSpPr>
            <a:spLocks noChangeArrowheads="1"/>
          </p:cNvSpPr>
          <p:nvPr/>
        </p:nvSpPr>
        <p:spPr bwMode="auto">
          <a:xfrm>
            <a:off x="1295400" y="18288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29" name="Right Arrow 28"/>
          <p:cNvSpPr>
            <a:spLocks noChangeArrowheads="1"/>
          </p:cNvSpPr>
          <p:nvPr/>
        </p:nvSpPr>
        <p:spPr bwMode="auto">
          <a:xfrm>
            <a:off x="7391400" y="5486400"/>
            <a:ext cx="3810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 rot="5400000">
            <a:off x="4362450" y="4552950"/>
            <a:ext cx="228600" cy="4191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24593" name="Content Placeholder 2"/>
          <p:cNvSpPr txBox="1">
            <a:spLocks/>
          </p:cNvSpPr>
          <p:nvPr/>
        </p:nvSpPr>
        <p:spPr bwMode="auto">
          <a:xfrm>
            <a:off x="7162801" y="990600"/>
            <a:ext cx="1981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b="0" dirty="0" err="1">
                <a:latin typeface="+mn-lt"/>
              </a:rPr>
              <a:t>Lazebnik</a:t>
            </a:r>
            <a:r>
              <a:rPr lang="en-US" sz="2000" b="0" dirty="0">
                <a:latin typeface="+mn-lt"/>
              </a:rPr>
              <a:t>, </a:t>
            </a:r>
            <a:br>
              <a:rPr lang="en-US" sz="2000" b="0" dirty="0">
                <a:latin typeface="+mn-lt"/>
              </a:rPr>
            </a:br>
            <a:r>
              <a:rPr lang="en-US" sz="2000" b="0" dirty="0" err="1">
                <a:latin typeface="+mn-lt"/>
              </a:rPr>
              <a:t>Schmid</a:t>
            </a:r>
            <a:r>
              <a:rPr lang="en-US" sz="2000" b="0" dirty="0">
                <a:latin typeface="+mn-lt"/>
              </a:rPr>
              <a:t>, </a:t>
            </a:r>
            <a:br>
              <a:rPr lang="en-US" sz="2000" b="0" dirty="0">
                <a:latin typeface="+mn-lt"/>
              </a:rPr>
            </a:br>
            <a:r>
              <a:rPr lang="en-US" sz="2000" b="0" dirty="0">
                <a:latin typeface="+mn-lt"/>
              </a:rPr>
              <a:t>Ponce </a:t>
            </a:r>
            <a:br>
              <a:rPr lang="en-US" sz="2000" b="0" dirty="0">
                <a:latin typeface="+mn-lt"/>
              </a:rPr>
            </a:br>
            <a:r>
              <a:rPr lang="en-US" sz="2000" b="0" dirty="0">
                <a:latin typeface="+mn-lt"/>
              </a:rPr>
              <a:t>[CVPR 2006]</a:t>
            </a:r>
          </a:p>
        </p:txBody>
      </p:sp>
      <p:pic>
        <p:nvPicPr>
          <p:cNvPr id="24594" name="Picture 3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1524000"/>
            <a:ext cx="20574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3733800" y="5181600"/>
            <a:ext cx="3352800" cy="1006475"/>
            <a:chOff x="2209800" y="2895600"/>
            <a:chExt cx="3352800" cy="819902"/>
          </a:xfrm>
        </p:grpSpPr>
        <p:pic>
          <p:nvPicPr>
            <p:cNvPr id="24601" name="Picture 3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2895600"/>
              <a:ext cx="1009513" cy="819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2" name="Picture 3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2895600"/>
              <a:ext cx="1070517" cy="819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3" name="Picture 3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1768" y="2895600"/>
              <a:ext cx="1030832" cy="819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4724400" y="3200400"/>
            <a:ext cx="1447801" cy="1371600"/>
            <a:chOff x="6400799" y="4648200"/>
            <a:chExt cx="1447801" cy="1371600"/>
          </a:xfrm>
        </p:grpSpPr>
        <p:cxnSp>
          <p:nvCxnSpPr>
            <p:cNvPr id="39957" name="Straight Arrow Connector 42"/>
            <p:cNvCxnSpPr>
              <a:cxnSpLocks noChangeShapeType="1"/>
            </p:cNvCxnSpPr>
            <p:nvPr/>
          </p:nvCxnSpPr>
          <p:spPr bwMode="auto">
            <a:xfrm>
              <a:off x="7086600" y="5562600"/>
              <a:ext cx="762000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9958" name="Straight Arrow Connector 43"/>
            <p:cNvCxnSpPr>
              <a:cxnSpLocks noChangeShapeType="1"/>
            </p:cNvCxnSpPr>
            <p:nvPr/>
          </p:nvCxnSpPr>
          <p:spPr bwMode="auto">
            <a:xfrm flipH="1">
              <a:off x="6400799" y="5524500"/>
              <a:ext cx="535259" cy="4953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  <p:cxnSp>
          <p:nvCxnSpPr>
            <p:cNvPr id="39959" name="Straight Arrow Connector 44"/>
            <p:cNvCxnSpPr>
              <a:cxnSpLocks noChangeShapeType="1"/>
            </p:cNvCxnSpPr>
            <p:nvPr/>
          </p:nvCxnSpPr>
          <p:spPr bwMode="auto">
            <a:xfrm flipV="1">
              <a:off x="6857999" y="4648200"/>
              <a:ext cx="0" cy="83820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46" name="Cube 45"/>
          <p:cNvSpPr>
            <a:spLocks noChangeArrowheads="1"/>
          </p:cNvSpPr>
          <p:nvPr/>
        </p:nvSpPr>
        <p:spPr bwMode="auto">
          <a:xfrm>
            <a:off x="4953001" y="3505200"/>
            <a:ext cx="838200" cy="838200"/>
          </a:xfrm>
          <a:prstGeom prst="cube">
            <a:avLst>
              <a:gd name="adj" fmla="val 25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-114300" y="1600200"/>
            <a:ext cx="1600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800" b="0" dirty="0">
                <a:latin typeface="+mn-lt"/>
              </a:rPr>
              <a:t>SIFT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0A343-4212-C47A-0175-8D0E0E03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674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0" grpId="0" animBg="1"/>
      <p:bldP spid="11" grpId="0"/>
      <p:bldP spid="39" grpId="0"/>
      <p:bldP spid="41" grpId="0" animBg="1"/>
      <p:bldP spid="29" grpId="0" animBg="1"/>
      <p:bldP spid="30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Convnet</a:t>
            </a:r>
            <a:r>
              <a:rPr lang="en-US" dirty="0"/>
              <a:t> Successes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7772400" cy="5257800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Handwritten text/digits</a:t>
            </a:r>
          </a:p>
          <a:p>
            <a:pPr lvl="1"/>
            <a:r>
              <a:rPr lang="en-US" dirty="0"/>
              <a:t>MNIST (0.17% error [</a:t>
            </a:r>
            <a:r>
              <a:rPr lang="en-US" dirty="0" err="1"/>
              <a:t>Ciresan</a:t>
            </a:r>
            <a:r>
              <a:rPr lang="en-US" dirty="0"/>
              <a:t> et al. 2011])</a:t>
            </a:r>
          </a:p>
          <a:p>
            <a:pPr lvl="1"/>
            <a:r>
              <a:rPr lang="en-US" dirty="0"/>
              <a:t>Arabic &amp; Chinese   [</a:t>
            </a:r>
            <a:r>
              <a:rPr lang="en-US" dirty="0" err="1"/>
              <a:t>Ciresan</a:t>
            </a:r>
            <a:r>
              <a:rPr lang="en-US" dirty="0"/>
              <a:t> et al. 2012]</a:t>
            </a:r>
          </a:p>
          <a:p>
            <a:pPr lvl="1"/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Simpler recognition benchmarks</a:t>
            </a:r>
          </a:p>
          <a:p>
            <a:pPr lvl="1"/>
            <a:r>
              <a:rPr lang="en-US" dirty="0"/>
              <a:t>CIFAR-10 (9.3% error [Wan et al. 2013])</a:t>
            </a:r>
          </a:p>
          <a:p>
            <a:pPr lvl="1"/>
            <a:r>
              <a:rPr lang="en-US" dirty="0"/>
              <a:t>Traffic sign recognition</a:t>
            </a:r>
          </a:p>
          <a:p>
            <a:pPr lvl="2"/>
            <a:r>
              <a:rPr lang="en-US" sz="2000" dirty="0"/>
              <a:t>0.56% error vs 1.16% for humans 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 err="1"/>
              <a:t>Ciresan</a:t>
            </a:r>
            <a:r>
              <a:rPr lang="en-US" sz="2000" dirty="0"/>
              <a:t> et al. 2011]</a:t>
            </a:r>
          </a:p>
          <a:p>
            <a:pPr lvl="2"/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But until recently, less good at more </a:t>
            </a:r>
            <a:br>
              <a:rPr lang="en-US" sz="2400" dirty="0"/>
            </a:br>
            <a:r>
              <a:rPr lang="en-US" sz="2400" dirty="0"/>
              <a:t>complex datasets</a:t>
            </a:r>
          </a:p>
          <a:p>
            <a:pPr lvl="1"/>
            <a:r>
              <a:rPr lang="en-US" dirty="0"/>
              <a:t>Caltech-101/256 (few training examples) 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33468" t="28780"/>
          <a:stretch/>
        </p:blipFill>
        <p:spPr>
          <a:xfrm>
            <a:off x="6894786" y="3429000"/>
            <a:ext cx="1868214" cy="2941606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3"/>
          <a:srcRect r="39699" b="40322"/>
          <a:stretch/>
        </p:blipFill>
        <p:spPr>
          <a:xfrm>
            <a:off x="6858000" y="1143000"/>
            <a:ext cx="1875599" cy="21039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9F9F5-32A0-AA96-51EE-7E4E58F67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901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ImageNet Challenge 2012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74" y="1581102"/>
            <a:ext cx="3493272" cy="481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74" y="3028902"/>
            <a:ext cx="3429426" cy="825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74" y="2190702"/>
            <a:ext cx="3429000" cy="8280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74" y="3867102"/>
            <a:ext cx="3429000" cy="78224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0278" y="4629101"/>
            <a:ext cx="3062037" cy="400099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r>
              <a:rPr lang="en-US" sz="2000" b="0" dirty="0">
                <a:latin typeface="+mn-lt"/>
              </a:rPr>
              <a:t>[Deng et al. CVPR 2009]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38601" y="2114502"/>
            <a:ext cx="4952999" cy="2554535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342865" indent="-342865">
              <a:buFont typeface="Arial"/>
              <a:buChar char="•"/>
            </a:pPr>
            <a:r>
              <a:rPr lang="en-US" sz="2000" b="0" dirty="0">
                <a:latin typeface="+mn-lt"/>
              </a:rPr>
              <a:t>~14 million labeled images, 20k classes</a:t>
            </a:r>
          </a:p>
          <a:p>
            <a:pPr marL="342865" indent="-342865">
              <a:buFont typeface="Arial"/>
              <a:buChar char="•"/>
            </a:pPr>
            <a:endParaRPr lang="en-US" sz="2000" b="0" dirty="0">
              <a:latin typeface="+mn-lt"/>
            </a:endParaRPr>
          </a:p>
          <a:p>
            <a:pPr marL="342865" indent="-342865">
              <a:buFont typeface="Arial"/>
              <a:buChar char="•"/>
            </a:pPr>
            <a:r>
              <a:rPr lang="en-US" sz="2000" b="0" dirty="0">
                <a:latin typeface="+mn-lt"/>
              </a:rPr>
              <a:t>Images gathered from Internet</a:t>
            </a:r>
          </a:p>
          <a:p>
            <a:pPr marL="342865" indent="-342865">
              <a:buFont typeface="Arial"/>
              <a:buChar char="•"/>
            </a:pPr>
            <a:endParaRPr lang="en-US" sz="2000" b="0" dirty="0">
              <a:latin typeface="+mn-lt"/>
            </a:endParaRPr>
          </a:p>
          <a:p>
            <a:pPr marL="342865" indent="-342865">
              <a:buFont typeface="Arial"/>
              <a:buChar char="•"/>
            </a:pPr>
            <a:r>
              <a:rPr lang="en-US" sz="2000" b="0" dirty="0">
                <a:latin typeface="+mn-lt"/>
              </a:rPr>
              <a:t>Human labels via Amazon Turk </a:t>
            </a:r>
          </a:p>
          <a:p>
            <a:pPr marL="342865" indent="-342865">
              <a:buFont typeface="Arial"/>
              <a:buChar char="•"/>
            </a:pPr>
            <a:endParaRPr lang="en-US" sz="2000" b="0" dirty="0">
              <a:latin typeface="+mn-lt"/>
            </a:endParaRPr>
          </a:p>
          <a:p>
            <a:pPr marL="342865" indent="-342865">
              <a:buFont typeface="Arial"/>
              <a:buChar char="•"/>
            </a:pPr>
            <a:r>
              <a:rPr lang="en-US" sz="2000" b="1" dirty="0" err="1">
                <a:latin typeface="+mn-lt"/>
              </a:rPr>
              <a:t>ImageNet</a:t>
            </a:r>
            <a:r>
              <a:rPr lang="en-US" sz="2000" b="1" dirty="0">
                <a:latin typeface="+mn-lt"/>
              </a:rPr>
              <a:t> Challenge</a:t>
            </a:r>
            <a:r>
              <a:rPr lang="en-US" sz="2000" b="0" dirty="0">
                <a:latin typeface="+mn-lt"/>
              </a:rPr>
              <a:t>: </a:t>
            </a:r>
            <a:r>
              <a:rPr lang="en-US" sz="2000" b="0" i="1" dirty="0">
                <a:latin typeface="+mn-lt"/>
              </a:rPr>
              <a:t>1.2 million training images, 1000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52399" y="6059269"/>
            <a:ext cx="922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/>
              <a:t>A. </a:t>
            </a:r>
            <a:r>
              <a:rPr lang="en-US" sz="1800" b="0" dirty="0" err="1"/>
              <a:t>Krizhevsky</a:t>
            </a:r>
            <a:r>
              <a:rPr lang="en-US" sz="1800" b="0" dirty="0"/>
              <a:t>, I. </a:t>
            </a:r>
            <a:r>
              <a:rPr lang="en-US" sz="1800" b="0" dirty="0" err="1"/>
              <a:t>Sutskever</a:t>
            </a:r>
            <a:r>
              <a:rPr lang="en-US" sz="1800" b="0" dirty="0"/>
              <a:t>, and G. Hinton, </a:t>
            </a:r>
            <a:r>
              <a:rPr lang="en-US" sz="1800" b="0" dirty="0">
                <a:hlinkClick r:id="rId6"/>
              </a:rPr>
              <a:t>ImageNet Classification with Deep Convolutional Neural Networks</a:t>
            </a:r>
            <a:r>
              <a:rPr lang="en-US" sz="1800" b="0" dirty="0"/>
              <a:t>, NIPS 2012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0A6219-A43A-6876-1F4D-8059C808F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0844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ImageNet Challenge 2012</a:t>
            </a:r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061" b="34445"/>
          <a:stretch/>
        </p:blipFill>
        <p:spPr>
          <a:xfrm>
            <a:off x="0" y="3272114"/>
            <a:ext cx="9144000" cy="26714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956608"/>
            <a:ext cx="9144000" cy="2000538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342865" indent="-342865">
              <a:buFont typeface="Arial"/>
              <a:buChar char="•"/>
            </a:pPr>
            <a:r>
              <a:rPr lang="en-US" sz="2400" dirty="0"/>
              <a:t>“</a:t>
            </a:r>
            <a:r>
              <a:rPr lang="fr-FR" sz="2400" dirty="0" err="1">
                <a:latin typeface="+mn-lt"/>
                <a:cs typeface="Adobe Caslon Pro"/>
              </a:rPr>
              <a:t>AlexNet</a:t>
            </a:r>
            <a:r>
              <a:rPr lang="en-US" sz="2400" dirty="0"/>
              <a:t>”</a:t>
            </a:r>
            <a:r>
              <a:rPr lang="fr-FR" sz="2400" dirty="0">
                <a:latin typeface="+mn-lt"/>
                <a:cs typeface="Adobe Caslon Pro"/>
              </a:rPr>
              <a:t>: </a:t>
            </a:r>
            <a:r>
              <a:rPr lang="fr-FR" sz="2400" dirty="0" err="1">
                <a:latin typeface="+mn-lt"/>
                <a:cs typeface="Adobe Caslon Pro"/>
              </a:rPr>
              <a:t>Similar</a:t>
            </a:r>
            <a:r>
              <a:rPr lang="fr-FR" sz="2400" dirty="0">
                <a:latin typeface="+mn-lt"/>
                <a:cs typeface="Adobe Caslon Pro"/>
              </a:rPr>
              <a:t> </a:t>
            </a:r>
            <a:r>
              <a:rPr lang="fr-FR" sz="2400" dirty="0" err="1">
                <a:latin typeface="+mn-lt"/>
                <a:cs typeface="Adobe Caslon Pro"/>
              </a:rPr>
              <a:t>framework</a:t>
            </a:r>
            <a:r>
              <a:rPr lang="fr-FR" sz="2400" dirty="0">
                <a:latin typeface="+mn-lt"/>
                <a:cs typeface="Adobe Caslon Pro"/>
              </a:rPr>
              <a:t> to LeCun’98 </a:t>
            </a:r>
            <a:r>
              <a:rPr lang="fr-FR" sz="2400" b="0" dirty="0">
                <a:latin typeface="+mn-lt"/>
                <a:cs typeface="Adobe Caslon Pro"/>
              </a:rPr>
              <a:t>but:</a:t>
            </a:r>
            <a:endParaRPr lang="fr-FR" b="0" dirty="0">
              <a:latin typeface="+mn-lt"/>
              <a:cs typeface="Adobe Caslon Pro"/>
            </a:endParaRPr>
          </a:p>
          <a:p>
            <a:pPr marL="800065" lvl="1" indent="-342865">
              <a:buFont typeface="Arial"/>
              <a:buChar char="•"/>
            </a:pPr>
            <a:r>
              <a:rPr lang="fr-FR" sz="2000" b="0" dirty="0" err="1">
                <a:latin typeface="+mn-lt"/>
                <a:cs typeface="Adobe Caslon Pro"/>
              </a:rPr>
              <a:t>Bigger</a:t>
            </a:r>
            <a:r>
              <a:rPr lang="fr-FR" sz="2000" b="0" dirty="0">
                <a:latin typeface="+mn-lt"/>
                <a:cs typeface="Adobe Caslon Pro"/>
              </a:rPr>
              <a:t> model (7 </a:t>
            </a:r>
            <a:r>
              <a:rPr lang="fr-FR" sz="2000" b="0" dirty="0" err="1">
                <a:latin typeface="+mn-lt"/>
                <a:cs typeface="Adobe Caslon Pro"/>
              </a:rPr>
              <a:t>hidden</a:t>
            </a:r>
            <a:r>
              <a:rPr lang="fr-FR" sz="2000" b="0" dirty="0">
                <a:latin typeface="+mn-lt"/>
                <a:cs typeface="Adobe Caslon Pro"/>
              </a:rPr>
              <a:t> </a:t>
            </a:r>
            <a:r>
              <a:rPr lang="fr-FR" sz="2000" b="0" dirty="0" err="1">
                <a:latin typeface="+mn-lt"/>
                <a:cs typeface="Adobe Caslon Pro"/>
              </a:rPr>
              <a:t>layers</a:t>
            </a:r>
            <a:r>
              <a:rPr lang="fr-FR" sz="2000" b="0" dirty="0">
                <a:latin typeface="+mn-lt"/>
                <a:cs typeface="Adobe Caslon Pro"/>
              </a:rPr>
              <a:t>, </a:t>
            </a:r>
            <a:r>
              <a:rPr lang="fr-FR" sz="2000" b="0" dirty="0">
                <a:cs typeface="Adobe Caslon Pro"/>
              </a:rPr>
              <a:t>650,000 </a:t>
            </a:r>
            <a:r>
              <a:rPr lang="fr-FR" sz="2000" b="0" dirty="0" err="1">
                <a:cs typeface="Adobe Caslon Pro"/>
              </a:rPr>
              <a:t>units</a:t>
            </a:r>
            <a:r>
              <a:rPr lang="fr-FR" sz="2000" b="0" dirty="0">
                <a:cs typeface="Adobe Caslon Pro"/>
              </a:rPr>
              <a:t>, </a:t>
            </a:r>
            <a:r>
              <a:rPr lang="pt-BR" sz="2000" b="0" dirty="0">
                <a:cs typeface="Adobe Caslon Pro"/>
              </a:rPr>
              <a:t>60,000,000 params</a:t>
            </a:r>
            <a:r>
              <a:rPr lang="fr-FR" sz="2000" b="0" dirty="0">
                <a:latin typeface="+mn-lt"/>
                <a:cs typeface="Adobe Caslon Pro"/>
              </a:rPr>
              <a:t>)</a:t>
            </a:r>
          </a:p>
          <a:p>
            <a:pPr marL="800065" lvl="1" indent="-342865">
              <a:buFont typeface="Arial"/>
              <a:buChar char="•"/>
            </a:pPr>
            <a:r>
              <a:rPr lang="fr-FR" sz="2000" b="0" dirty="0">
                <a:latin typeface="+mn-lt"/>
                <a:cs typeface="Adobe Caslon Pro"/>
              </a:rPr>
              <a:t>More data (10</a:t>
            </a:r>
            <a:r>
              <a:rPr lang="fr-FR" sz="2000" b="0" baseline="30000" dirty="0">
                <a:latin typeface="+mn-lt"/>
                <a:cs typeface="Adobe Caslon Pro"/>
              </a:rPr>
              <a:t>6</a:t>
            </a:r>
            <a:r>
              <a:rPr lang="fr-FR" sz="2000" b="0" dirty="0">
                <a:latin typeface="+mn-lt"/>
                <a:cs typeface="Adobe Caslon Pro"/>
              </a:rPr>
              <a:t> vs. 10</a:t>
            </a:r>
            <a:r>
              <a:rPr lang="fr-FR" sz="2000" b="0" baseline="30000" dirty="0">
                <a:latin typeface="+mn-lt"/>
                <a:cs typeface="Adobe Caslon Pro"/>
              </a:rPr>
              <a:t>3</a:t>
            </a:r>
            <a:r>
              <a:rPr lang="fr-FR" sz="2000" b="0" dirty="0">
                <a:latin typeface="+mn-lt"/>
                <a:cs typeface="Adobe Caslon Pro"/>
              </a:rPr>
              <a:t> images)</a:t>
            </a:r>
          </a:p>
          <a:p>
            <a:pPr marL="800065" lvl="1" indent="-342865">
              <a:buFont typeface="Arial"/>
              <a:buChar char="•"/>
            </a:pPr>
            <a:r>
              <a:rPr lang="fr-FR" sz="2000" b="0" dirty="0">
                <a:latin typeface="+mn-lt"/>
                <a:cs typeface="Adobe Caslon Pro"/>
              </a:rPr>
              <a:t>GPU </a:t>
            </a:r>
            <a:r>
              <a:rPr lang="fr-FR" sz="2000" b="0" dirty="0" err="1">
                <a:latin typeface="+mn-lt"/>
                <a:cs typeface="Adobe Caslon Pro"/>
              </a:rPr>
              <a:t>implementation</a:t>
            </a:r>
            <a:r>
              <a:rPr lang="fr-FR" sz="2000" b="0" dirty="0">
                <a:latin typeface="+mn-lt"/>
                <a:cs typeface="Adobe Caslon Pro"/>
              </a:rPr>
              <a:t> (50x </a:t>
            </a:r>
            <a:r>
              <a:rPr lang="fr-FR" sz="2000" b="0" dirty="0" err="1">
                <a:latin typeface="+mn-lt"/>
                <a:cs typeface="Adobe Caslon Pro"/>
              </a:rPr>
              <a:t>speedup</a:t>
            </a:r>
            <a:r>
              <a:rPr lang="fr-FR" sz="2000" b="0" dirty="0">
                <a:latin typeface="+mn-lt"/>
                <a:cs typeface="Adobe Caslon Pro"/>
              </a:rPr>
              <a:t> over CPU)</a:t>
            </a:r>
          </a:p>
          <a:p>
            <a:pPr marL="1257265" lvl="2" indent="-342865">
              <a:buFont typeface="Arial"/>
              <a:buChar char="•"/>
            </a:pPr>
            <a:r>
              <a:rPr lang="fr-FR" sz="2000" b="0" dirty="0" err="1">
                <a:latin typeface="+mn-lt"/>
                <a:cs typeface="Adobe Caslon Pro"/>
              </a:rPr>
              <a:t>Trained</a:t>
            </a:r>
            <a:r>
              <a:rPr lang="fr-FR" sz="2000" b="0" dirty="0">
                <a:latin typeface="+mn-lt"/>
                <a:cs typeface="Adobe Caslon Pro"/>
              </a:rPr>
              <a:t> on </a:t>
            </a:r>
            <a:r>
              <a:rPr lang="fr-FR" sz="2000" b="0" dirty="0" err="1">
                <a:latin typeface="+mn-lt"/>
                <a:cs typeface="Adobe Caslon Pro"/>
              </a:rPr>
              <a:t>two</a:t>
            </a:r>
            <a:r>
              <a:rPr lang="fr-FR" sz="2000" b="0" dirty="0">
                <a:latin typeface="+mn-lt"/>
                <a:cs typeface="Adobe Caslon Pro"/>
              </a:rPr>
              <a:t> </a:t>
            </a:r>
            <a:r>
              <a:rPr lang="fr-FR" sz="2000" b="0" dirty="0" err="1">
                <a:latin typeface="+mn-lt"/>
                <a:cs typeface="Adobe Caslon Pro"/>
              </a:rPr>
              <a:t>GPUs</a:t>
            </a:r>
            <a:r>
              <a:rPr lang="fr-FR" sz="2000" b="0" dirty="0">
                <a:latin typeface="+mn-lt"/>
                <a:cs typeface="Adobe Caslon Pro"/>
              </a:rPr>
              <a:t> for a </a:t>
            </a:r>
            <a:r>
              <a:rPr lang="fr-FR" sz="2000" b="0" dirty="0" err="1">
                <a:latin typeface="+mn-lt"/>
                <a:cs typeface="Adobe Caslon Pro"/>
              </a:rPr>
              <a:t>week</a:t>
            </a:r>
            <a:r>
              <a:rPr lang="fr-FR" sz="2000" b="0" dirty="0">
                <a:latin typeface="+mn-lt"/>
                <a:cs typeface="Adobe Caslon Pro"/>
              </a:rPr>
              <a:t> </a:t>
            </a:r>
          </a:p>
          <a:p>
            <a:pPr marL="800065" lvl="1" indent="-342865">
              <a:buFont typeface="Arial"/>
              <a:buChar char="•"/>
            </a:pPr>
            <a:r>
              <a:rPr lang="fr-FR" sz="2000" b="0" dirty="0" err="1">
                <a:latin typeface="+mn-lt"/>
                <a:cs typeface="Adobe Caslon Pro"/>
              </a:rPr>
              <a:t>Better</a:t>
            </a:r>
            <a:r>
              <a:rPr lang="fr-FR" sz="2000" b="0" dirty="0">
                <a:latin typeface="+mn-lt"/>
                <a:cs typeface="Adobe Caslon Pro"/>
              </a:rPr>
              <a:t> </a:t>
            </a:r>
            <a:r>
              <a:rPr lang="fr-FR" sz="2000" b="0" dirty="0" err="1">
                <a:latin typeface="+mn-lt"/>
                <a:cs typeface="Adobe Caslon Pro"/>
              </a:rPr>
              <a:t>regularization</a:t>
            </a:r>
            <a:r>
              <a:rPr lang="fr-FR" sz="2000" b="0" dirty="0">
                <a:latin typeface="+mn-lt"/>
                <a:cs typeface="Adobe Caslon Pro"/>
              </a:rPr>
              <a:t> for training (</a:t>
            </a:r>
            <a:r>
              <a:rPr lang="fr-FR" sz="2000" b="0" dirty="0" err="1">
                <a:latin typeface="+mn-lt"/>
                <a:cs typeface="Adobe Caslon Pro"/>
              </a:rPr>
              <a:t>DropOut</a:t>
            </a:r>
            <a:r>
              <a:rPr lang="fr-FR" sz="2000" b="0" dirty="0">
                <a:latin typeface="+mn-lt"/>
                <a:cs typeface="Adobe Caslon Pro"/>
              </a:rPr>
              <a:t>)</a:t>
            </a:r>
            <a:endParaRPr lang="en-US" sz="2000" b="0" dirty="0">
              <a:latin typeface="+mn-lt"/>
              <a:cs typeface="Adobe Caslon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399" y="6059269"/>
            <a:ext cx="922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/>
              <a:t>A. </a:t>
            </a:r>
            <a:r>
              <a:rPr lang="en-US" sz="1800" b="0" dirty="0" err="1"/>
              <a:t>Krizhevsky</a:t>
            </a:r>
            <a:r>
              <a:rPr lang="en-US" sz="1800" b="0" dirty="0"/>
              <a:t>, I. </a:t>
            </a:r>
            <a:r>
              <a:rPr lang="en-US" sz="1800" b="0" dirty="0" err="1"/>
              <a:t>Sutskever</a:t>
            </a:r>
            <a:r>
              <a:rPr lang="en-US" sz="1800" b="0" dirty="0"/>
              <a:t>, and G. Hinton, </a:t>
            </a:r>
            <a:r>
              <a:rPr lang="en-US" sz="1800" b="0" dirty="0">
                <a:hlinkClick r:id="rId4"/>
              </a:rPr>
              <a:t>ImageNet Classification with Deep Convolutional Neural Networks</a:t>
            </a:r>
            <a:r>
              <a:rPr lang="en-US" sz="1800" b="0" dirty="0"/>
              <a:t>, NIPS 2012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023CC-C92A-B458-5BFE-C481A21D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2523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CNN for Image Classification</a:t>
            </a:r>
          </a:p>
        </p:txBody>
      </p:sp>
      <p:cxnSp>
        <p:nvCxnSpPr>
          <p:cNvPr id="160" name="Straight Arrow Connector 159"/>
          <p:cNvCxnSpPr/>
          <p:nvPr/>
        </p:nvCxnSpPr>
        <p:spPr>
          <a:xfrm>
            <a:off x="7790948" y="3851557"/>
            <a:ext cx="5406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8331574" y="3651502"/>
            <a:ext cx="710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“car”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3828" y="2438401"/>
            <a:ext cx="7504934" cy="2863200"/>
            <a:chOff x="1376437" y="3016244"/>
            <a:chExt cx="4561313" cy="1854253"/>
          </a:xfrm>
        </p:grpSpPr>
        <p:pic>
          <p:nvPicPr>
            <p:cNvPr id="21" name="Picture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3347572"/>
              <a:ext cx="2432550" cy="1259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61" name="Rectangle 61460"/>
            <p:cNvSpPr/>
            <p:nvPr/>
          </p:nvSpPr>
          <p:spPr>
            <a:xfrm>
              <a:off x="4278720" y="3016244"/>
              <a:ext cx="693989" cy="2856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altLang="en-US" sz="2000" dirty="0" err="1">
                  <a:ea typeface="Adobe Caslon Pro"/>
                  <a:cs typeface="Adobe Caslon Pro"/>
                </a:rPr>
                <a:t>AlexNet</a:t>
              </a:r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76437" y="4606782"/>
              <a:ext cx="1969412" cy="263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Fixed input size: 224x224x3</a:t>
              </a:r>
            </a:p>
          </p:txBody>
        </p:sp>
      </p:grpSp>
      <p:pic>
        <p:nvPicPr>
          <p:cNvPr id="63492" name="Picture 4" descr="Image result for c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2" y="2939907"/>
            <a:ext cx="27336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/>
          <p:cNvCxnSpPr/>
          <p:nvPr/>
        </p:nvCxnSpPr>
        <p:spPr>
          <a:xfrm>
            <a:off x="2964574" y="3851557"/>
            <a:ext cx="5406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61015B-0184-FCBD-39F0-2BE6CD1AF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43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838200" y="2209800"/>
            <a:ext cx="7010400" cy="4343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Challenge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Krizhevsky</a:t>
            </a:r>
            <a:r>
              <a:rPr lang="en-US" dirty="0"/>
              <a:t> et al. -- </a:t>
            </a:r>
            <a:r>
              <a:rPr lang="en-US" b="1" dirty="0"/>
              <a:t>16.4% error </a:t>
            </a:r>
            <a:r>
              <a:rPr lang="en-US" dirty="0"/>
              <a:t>(top-5)</a:t>
            </a:r>
          </a:p>
          <a:p>
            <a:r>
              <a:rPr lang="en-US" dirty="0"/>
              <a:t>Next best (non-</a:t>
            </a:r>
            <a:r>
              <a:rPr lang="en-US" dirty="0" err="1"/>
              <a:t>convnet</a:t>
            </a:r>
            <a:r>
              <a:rPr lang="en-US" dirty="0"/>
              <a:t>) – </a:t>
            </a:r>
            <a:r>
              <a:rPr lang="en-US" b="1" dirty="0"/>
              <a:t>26.2% error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1143000" y="2590801"/>
          <a:ext cx="6400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2BD32-D838-C024-7B06-3AB916FCB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394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/>
          <p:nvPr/>
        </p:nvSpPr>
        <p:spPr>
          <a:xfrm>
            <a:off x="609599" y="185701"/>
            <a:ext cx="7857725" cy="646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b="0" dirty="0" err="1"/>
              <a:t>ImageNet</a:t>
            </a:r>
            <a:r>
              <a:rPr lang="en-US" sz="3000" b="0" dirty="0"/>
              <a:t> Challenge 2012-2014</a:t>
            </a:r>
            <a:endParaRPr lang="en" sz="3000" b="0" dirty="0"/>
          </a:p>
        </p:txBody>
      </p:sp>
      <p:graphicFrame>
        <p:nvGraphicFramePr>
          <p:cNvPr id="690" name="Shape 690"/>
          <p:cNvGraphicFramePr/>
          <p:nvPr>
            <p:extLst>
              <p:ext uri="{D42A27DB-BD31-4B8C-83A1-F6EECF244321}">
                <p14:modId xmlns:p14="http://schemas.microsoft.com/office/powerpoint/2010/main" val="2345715924"/>
              </p:ext>
            </p:extLst>
          </p:nvPr>
        </p:nvGraphicFramePr>
        <p:xfrm>
          <a:off x="510225" y="990601"/>
          <a:ext cx="8100375" cy="35595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95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5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448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/>
                        <a:t>Team</a:t>
                      </a:r>
                    </a:p>
                  </a:txBody>
                  <a:tcPr marL="63500" marR="63500" marT="84667" marB="84667"/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Year</a:t>
                      </a:r>
                    </a:p>
                  </a:txBody>
                  <a:tcPr marL="63500" marR="63500" marT="84667" marB="84667"/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/>
                        <a:t>Place</a:t>
                      </a:r>
                    </a:p>
                  </a:txBody>
                  <a:tcPr marL="63500" marR="63500" marT="84667" marB="84667"/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Error (top-5)</a:t>
                      </a:r>
                    </a:p>
                  </a:txBody>
                  <a:tcPr marL="63500" marR="63500" marT="84667" marB="84667"/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/>
                        <a:t>E</a:t>
                      </a:r>
                      <a:r>
                        <a:rPr lang="en" sz="1600" b="1" dirty="0"/>
                        <a:t>xternal data</a:t>
                      </a:r>
                    </a:p>
                  </a:txBody>
                  <a:tcPr marL="63500" marR="63500" marT="84667" marB="84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878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SuperVision</a:t>
                      </a:r>
                      <a:r>
                        <a:rPr lang="en-US" sz="1600" dirty="0"/>
                        <a:t> –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Toronto</a:t>
                      </a:r>
                    </a:p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/>
                        <a:t>(7</a:t>
                      </a:r>
                      <a:r>
                        <a:rPr lang="en-US" sz="1600" baseline="0" dirty="0"/>
                        <a:t> layers)</a:t>
                      </a:r>
                      <a:endParaRPr lang="en" sz="1600" dirty="0"/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2012 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-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16.4%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no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48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SuperVision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2012 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1st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15.3%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ImageNet 22k</a:t>
                      </a:r>
                    </a:p>
                  </a:txBody>
                  <a:tcPr marL="63500" marR="63500" marT="84667" marB="84667"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512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Clarifai</a:t>
                      </a:r>
                      <a:r>
                        <a:rPr lang="en-US" sz="1600" dirty="0"/>
                        <a:t> – NYU (7 layers)</a:t>
                      </a:r>
                      <a:endParaRPr lang="en" sz="1600" dirty="0"/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2013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-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11.7%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no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48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Clarifai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2013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1st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11.2%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ImageNet 22k</a:t>
                      </a:r>
                    </a:p>
                  </a:txBody>
                  <a:tcPr marL="63500" marR="63500" marT="84667" marB="84667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245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VGG</a:t>
                      </a:r>
                      <a:r>
                        <a:rPr lang="en-US" sz="1600" dirty="0"/>
                        <a:t> –</a:t>
                      </a:r>
                      <a:r>
                        <a:rPr lang="en-US" sz="1600" baseline="0" dirty="0"/>
                        <a:t> Oxford </a:t>
                      </a:r>
                      <a:r>
                        <a:rPr lang="en-US" sz="1600" dirty="0"/>
                        <a:t>(16</a:t>
                      </a:r>
                      <a:r>
                        <a:rPr lang="en-US" sz="1600" baseline="0" dirty="0"/>
                        <a:t> layers)</a:t>
                      </a:r>
                      <a:endParaRPr lang="en" sz="1600" dirty="0"/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2014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2nd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7.32%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no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245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GoogLeNet </a:t>
                      </a:r>
                      <a:r>
                        <a:rPr lang="en-US" sz="1600" dirty="0"/>
                        <a:t>(19 layers)</a:t>
                      </a:r>
                      <a:endParaRPr lang="en" sz="1600" dirty="0"/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2014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1st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6.67%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no</a:t>
                      </a:r>
                    </a:p>
                  </a:txBody>
                  <a:tcPr marL="63500" marR="63500" marT="84667" marB="8466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480"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>
                          <a:hlinkClick r:id="rId3"/>
                        </a:rPr>
                        <a:t>Human</a:t>
                      </a:r>
                      <a:r>
                        <a:rPr lang="en-US" sz="1600" baseline="0" dirty="0">
                          <a:hlinkClick r:id="rId3"/>
                        </a:rPr>
                        <a:t> expert</a:t>
                      </a:r>
                      <a:r>
                        <a:rPr lang="en-US" sz="1600" baseline="0" dirty="0"/>
                        <a:t>*</a:t>
                      </a:r>
                      <a:endParaRPr lang="en" sz="1600" dirty="0"/>
                    </a:p>
                  </a:txBody>
                  <a:tcPr marL="63500" marR="63500" marT="84667" marB="84667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endParaRPr lang="en" sz="1600" dirty="0"/>
                    </a:p>
                  </a:txBody>
                  <a:tcPr marL="63500" marR="63500" marT="84667" marB="84667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endParaRPr lang="en" sz="1600" dirty="0"/>
                    </a:p>
                  </a:txBody>
                  <a:tcPr marL="63500" marR="63500" marT="84667" marB="84667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/>
                        <a:t>5.1%</a:t>
                      </a:r>
                      <a:endParaRPr lang="en" sz="1600" dirty="0"/>
                    </a:p>
                  </a:txBody>
                  <a:tcPr marL="63500" marR="63500" marT="84667" marB="84667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 rtl="0">
                        <a:spcBef>
                          <a:spcPts val="0"/>
                        </a:spcBef>
                        <a:buNone/>
                      </a:pPr>
                      <a:endParaRPr lang="en" sz="1600" dirty="0"/>
                    </a:p>
                  </a:txBody>
                  <a:tcPr marL="63500" marR="63500" marT="84667" marB="84667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803992"/>
              </p:ext>
            </p:extLst>
          </p:nvPr>
        </p:nvGraphicFramePr>
        <p:xfrm>
          <a:off x="381000" y="4800600"/>
          <a:ext cx="8382000" cy="1737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451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8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1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r>
                        <a:rPr lang="en-US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 (top-5)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290">
                <a:tc>
                  <a:txBody>
                    <a:bodyPr/>
                    <a:lstStyle/>
                    <a:p>
                      <a:r>
                        <a:rPr lang="en-US" dirty="0" err="1"/>
                        <a:t>DeepImage</a:t>
                      </a:r>
                      <a:r>
                        <a:rPr lang="en-US" dirty="0"/>
                        <a:t> - Baidu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augmentation + multi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en-US" dirty="0" err="1"/>
                        <a:t>PReLU</a:t>
                      </a:r>
                      <a:r>
                        <a:rPr lang="en-US" dirty="0"/>
                        <a:t>-nets  -</a:t>
                      </a:r>
                      <a:r>
                        <a:rPr lang="en-US" baseline="0" dirty="0"/>
                        <a:t> MSRA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Parametric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ReLU</a:t>
                      </a:r>
                      <a:r>
                        <a:rPr lang="en-US" baseline="0" dirty="0"/>
                        <a:t> + smart initialization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4610">
                <a:tc>
                  <a:txBody>
                    <a:bodyPr/>
                    <a:lstStyle/>
                    <a:p>
                      <a:r>
                        <a:rPr lang="en-US" dirty="0"/>
                        <a:t>BN-Inception ensemble - 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Reducing internal covariate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936071" y="662724"/>
            <a:ext cx="3207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dirty="0"/>
              <a:t>Best non-</a:t>
            </a:r>
            <a:r>
              <a:rPr lang="en-US" sz="1600" dirty="0" err="1"/>
              <a:t>convnet</a:t>
            </a:r>
            <a:r>
              <a:rPr lang="en-US" sz="1600" dirty="0"/>
              <a:t> in 2012: 26.2%</a:t>
            </a:r>
          </a:p>
        </p:txBody>
      </p:sp>
    </p:spTree>
    <p:extLst>
      <p:ext uri="{BB962C8B-B14F-4D97-AF65-F5344CB8AC3E}">
        <p14:creationId xmlns:p14="http://schemas.microsoft.com/office/powerpoint/2010/main" val="25955596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Understanding and Visualizing CNN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Visualize input pattern using </a:t>
            </a:r>
            <a:r>
              <a:rPr lang="en-US" altLang="en-US" dirty="0" err="1"/>
              <a:t>deconvnet</a:t>
            </a:r>
            <a:endParaRPr lang="en-US" altLang="en-US" dirty="0"/>
          </a:p>
          <a:p>
            <a:r>
              <a:rPr lang="en-US" altLang="en-US" dirty="0"/>
              <a:t>Individual neuron activation</a:t>
            </a:r>
          </a:p>
          <a:p>
            <a:r>
              <a:rPr lang="en-US" altLang="en-US" dirty="0"/>
              <a:t>Fooling CNNs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94AC3F-2781-45EB-7A35-55625A91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1918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582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Map activation back to the input pixel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input pattern originally caused a given activation in the feature maps?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Networks [</a:t>
            </a:r>
            <a:r>
              <a:rPr lang="en-US" altLang="en-US" sz="1800" dirty="0">
                <a:latin typeface="Arial" panose="020B0604020202020204" pitchFamily="34" charset="0"/>
                <a:hlinkClick r:id="rId2"/>
              </a:rPr>
              <a:t>Zeiler and Fergus, ECCV 2014</a:t>
            </a:r>
            <a:r>
              <a:rPr lang="en-US" altLang="en-US" sz="1800" dirty="0">
                <a:latin typeface="Arial" panose="020B0604020202020204" pitchFamily="34" charset="0"/>
              </a:rPr>
              <a:t>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766" y="2063578"/>
            <a:ext cx="4204667" cy="433722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003C5-47DB-AEFE-AE96-9FFD01F7E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6406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447800"/>
            <a:ext cx="3581400" cy="4897883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6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Networks [</a:t>
            </a:r>
            <a:r>
              <a:rPr lang="en-US" altLang="en-US" sz="1800" dirty="0">
                <a:latin typeface="Arial" panose="020B0604020202020204" pitchFamily="34" charset="0"/>
                <a:hlinkClick r:id="rId4"/>
              </a:rPr>
              <a:t>Zeiler and Fergus, ECCV 2014</a:t>
            </a:r>
            <a:r>
              <a:rPr lang="en-US" altLang="en-US" sz="1800" dirty="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C0F51-0ADD-B7CC-0652-65E3C2B3D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994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n-lt"/>
              </a:rPr>
              <a:t>Traditional Recognition Approach</a:t>
            </a:r>
          </a:p>
        </p:txBody>
      </p: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1749425" y="2057400"/>
            <a:ext cx="2593975" cy="1600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Hand-designed</a:t>
            </a:r>
            <a:br>
              <a:rPr lang="en-US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</a:br>
            <a:r>
              <a:rPr lang="en-US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feature extraction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876310" y="2057400"/>
            <a:ext cx="2593975" cy="16002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Trainable</a:t>
            </a:r>
            <a:br>
              <a:rPr lang="en-US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</a:br>
            <a:r>
              <a:rPr lang="en-US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classifier</a:t>
            </a:r>
          </a:p>
        </p:txBody>
      </p:sp>
      <p:sp>
        <p:nvSpPr>
          <p:cNvPr id="16" name="Right Arrow 15"/>
          <p:cNvSpPr>
            <a:spLocks noChangeArrowheads="1"/>
          </p:cNvSpPr>
          <p:nvPr/>
        </p:nvSpPr>
        <p:spPr bwMode="auto">
          <a:xfrm>
            <a:off x="1371600" y="2743200"/>
            <a:ext cx="3048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18" name="Right Arrow 17"/>
          <p:cNvSpPr>
            <a:spLocks noChangeArrowheads="1"/>
          </p:cNvSpPr>
          <p:nvPr/>
        </p:nvSpPr>
        <p:spPr bwMode="auto">
          <a:xfrm>
            <a:off x="7543309" y="2743200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10253" name="TextBox 20"/>
          <p:cNvSpPr txBox="1">
            <a:spLocks noChangeArrowheads="1"/>
          </p:cNvSpPr>
          <p:nvPr/>
        </p:nvSpPr>
        <p:spPr bwMode="auto">
          <a:xfrm>
            <a:off x="-133724" y="2286000"/>
            <a:ext cx="1810124" cy="120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+mn-lt"/>
              </a:rPr>
              <a:t>Image/ Video</a:t>
            </a:r>
          </a:p>
          <a:p>
            <a:pPr algn="ctr" eaLnBrk="1" hangingPunct="1"/>
            <a:r>
              <a:rPr lang="en-US" b="0" dirty="0">
                <a:latin typeface="+mn-lt"/>
              </a:rPr>
              <a:t>Pixels</a:t>
            </a:r>
          </a:p>
        </p:txBody>
      </p:sp>
      <p:sp>
        <p:nvSpPr>
          <p:cNvPr id="10254" name="Content Placeholder 2"/>
          <p:cNvSpPr txBox="1">
            <a:spLocks/>
          </p:cNvSpPr>
          <p:nvPr/>
        </p:nvSpPr>
        <p:spPr bwMode="auto">
          <a:xfrm>
            <a:off x="152400" y="4343400"/>
            <a:ext cx="8839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3200" b="0" dirty="0">
                <a:latin typeface="+mn-lt"/>
              </a:rPr>
              <a:t>Features are not learned</a:t>
            </a:r>
          </a:p>
          <a:p>
            <a:pPr lvl="1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3200" dirty="0">
                <a:latin typeface="+mn-lt"/>
              </a:rPr>
              <a:t>Trainable c</a:t>
            </a:r>
            <a:r>
              <a:rPr lang="en-US" sz="3200" b="0" dirty="0">
                <a:latin typeface="+mn-lt"/>
              </a:rPr>
              <a:t>lassifier is often generic (e.g. SVM)</a:t>
            </a: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7917287" y="2438400"/>
            <a:ext cx="1074313" cy="83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+mn-lt"/>
              </a:rPr>
              <a:t>Object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Class</a:t>
            </a:r>
          </a:p>
        </p:txBody>
      </p:sp>
      <p:sp>
        <p:nvSpPr>
          <p:cNvPr id="13" name="Right Arrow 12"/>
          <p:cNvSpPr>
            <a:spLocks noChangeArrowheads="1"/>
          </p:cNvSpPr>
          <p:nvPr/>
        </p:nvSpPr>
        <p:spPr bwMode="auto">
          <a:xfrm>
            <a:off x="4419600" y="2743200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621570-B59E-D397-0EAB-8727B7D21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389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5" y="941173"/>
            <a:ext cx="8901289" cy="4343400"/>
          </a:xfr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6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Networks [</a:t>
            </a:r>
            <a:r>
              <a:rPr lang="en-US" altLang="en-US" sz="1800" dirty="0">
                <a:latin typeface="Arial" panose="020B0604020202020204" pitchFamily="34" charset="0"/>
                <a:hlinkClick r:id="rId4"/>
              </a:rPr>
              <a:t>Zeiler and Fergus, ECCV 2014</a:t>
            </a:r>
            <a:r>
              <a:rPr lang="en-US" altLang="en-US" sz="1800" dirty="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27A624-4DD9-1B7E-A33A-A0FD7D251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6027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3" y="990600"/>
            <a:ext cx="8863914" cy="3314393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6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Networks [</a:t>
            </a:r>
            <a:r>
              <a:rPr lang="en-US" altLang="en-US" sz="1800" dirty="0">
                <a:latin typeface="Arial" panose="020B0604020202020204" pitchFamily="34" charset="0"/>
                <a:hlinkClick r:id="rId3"/>
              </a:rPr>
              <a:t>Zeiler and Fergus, ECCV 2014</a:t>
            </a:r>
            <a:r>
              <a:rPr lang="en-US" altLang="en-US" sz="1800" dirty="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E0EED-C5C7-5C94-4BDF-7618AEB1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4800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4 and 5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914400"/>
            <a:ext cx="9015249" cy="5562600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6200" y="6400800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Visualizing and Understanding Convolutional Networks [</a:t>
            </a:r>
            <a:r>
              <a:rPr lang="en-US" altLang="en-US" sz="1800" dirty="0">
                <a:latin typeface="Arial" panose="020B0604020202020204" pitchFamily="34" charset="0"/>
                <a:hlinkClick r:id="rId4"/>
              </a:rPr>
              <a:t>Zeiler and Fergus, ECCV 2014</a:t>
            </a:r>
            <a:r>
              <a:rPr lang="en-US" altLang="en-US" sz="1800" dirty="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B341DA-A320-58CD-5F09-FF07BF2B8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2962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Occlusion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76" y="1317980"/>
            <a:ext cx="8229600" cy="488322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Mask parts of input with occluding square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Monitor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0" y="2717800"/>
            <a:ext cx="3289300" cy="2463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74409" y="2788664"/>
            <a:ext cx="689769" cy="68976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C4B6A-7968-13D0-AB15-EC48838A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840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1403E-6 4.92703E-6 C 0.0264 -0.00718 0.00781 -0.00348 0.05627 -0.00163 C 0.07763 0.00139 0.09934 0.00324 0.12087 0.00463 C 0.14588 0.01575 0.22942 0.00486 0.26815 0.00625 C 0.27457 0.00787 0.27978 0.01135 0.28621 0.01436 C 0.28621 0.01436 0.28343 0.02501 0.28256 0.02872 C 0.28204 0.03011 0.28135 0.03335 0.28135 0.03335 C 0.28065 0.05744 0.28933 0.08756 0.27179 0.07667 C 0.21743 0.07899 0.16446 0.08061 0.11011 0.07968 C 0.10125 0.07783 0.09361 0.07366 0.08492 0.07181 C 0.06026 0.07273 0.04029 0.07482 0.01667 0.07667 C 0.00903 0.07806 -0.01042 0.07273 -0.00608 0.0813 C -0.00539 0.08292 -0.00487 0.08478 -0.00365 0.08617 C -0.00278 0.08709 -0.00122 0.08709 2.41403E-6 0.08779 C 0.00069 0.09103 0.00347 0.09358 0.00347 0.09729 C 0.00347 0.11072 2.41403E-6 0.1267 -0.00122 0.1406 C -0.00087 0.14199 -0.00122 0.14477 2.41403E-6 0.14524 C 0.01042 0.14825 0.04255 0.14941 0.0514 0.1501 C 0.05609 0.15033 0.06096 0.15103 0.06582 0.15172 C 0.08249 0.15913 0.21083 0.15612 0.21431 0.15635 C 0.23584 0.15728 0.2572 0.1589 0.27891 0.16122 C 0.28239 0.17535 0.28065 0.19133 0.28742 0.2043 C 0.28621 0.23419 0.29194 0.23882 0.27666 0.23164 C 0.25912 0.2328 0.2513 0.23534 0.23584 0.23951 C 0.23428 0.24044 0.23272 0.24183 0.23115 0.24276 C 0.22785 0.24415 0.22143 0.246 0.22143 0.246 C 0.16742 0.24484 0.15978 0.24484 0.12209 0.24114 C 0.09673 0.23419 0.12348 0.2409 0.0587 0.23789 C 0.04463 0.2372 0.01667 0.23465 0.01667 0.23465 C 0.0059 0.2321 0.01268 0.23326 -0.00365 0.23326 " pathEditMode="relative" ptsTypes="fffffffffffffffffffffffffffff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Input image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96398"/>
            <a:ext cx="3086100" cy="307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22" y="3797300"/>
            <a:ext cx="7264400" cy="3060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44494" y="3353276"/>
            <a:ext cx="2168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dobe Caslon Pro"/>
                <a:cs typeface="Adobe Caslon Pro"/>
              </a:rPr>
              <a:t>p(True class) 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5277764" y="3354732"/>
            <a:ext cx="3142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dobe Caslon Pro"/>
                <a:cs typeface="Adobe Caslon Pro"/>
              </a:rPr>
              <a:t>Most probable class</a:t>
            </a: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715EDB-FC19-C8F9-7EC6-007E5EBE8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6122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106521"/>
            <a:ext cx="3098800" cy="302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22" y="3778263"/>
            <a:ext cx="7251700" cy="3073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44494" y="3353276"/>
            <a:ext cx="2168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dobe Caslon Pro"/>
                <a:cs typeface="Adobe Caslon Pro"/>
              </a:rPr>
              <a:t>p(True class) 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5277764" y="3354732"/>
            <a:ext cx="3142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dobe Caslon Pro"/>
                <a:cs typeface="Adobe Caslon Pro"/>
              </a:rPr>
              <a:t>Most probable class</a:t>
            </a: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7B4E0-AA99-A005-7F93-C60AE71D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8161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96398"/>
            <a:ext cx="3111500" cy="308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775452"/>
            <a:ext cx="7226300" cy="30607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44494" y="3353276"/>
            <a:ext cx="2168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dobe Caslon Pro"/>
                <a:cs typeface="Adobe Caslon Pro"/>
              </a:rPr>
              <a:t>p(True class) 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5277764" y="3354732"/>
            <a:ext cx="3142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dobe Caslon Pro"/>
                <a:cs typeface="Adobe Caslon Pro"/>
              </a:rPr>
              <a:t>Most probable class</a:t>
            </a: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C5D51-09A1-AD97-940E-AECFB806A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8431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Individual Neuron Activation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0"/>
            <a:ext cx="7315200" cy="5486400"/>
          </a:xfrm>
        </p:spPr>
      </p:pic>
      <p:sp>
        <p:nvSpPr>
          <p:cNvPr id="2" name="Rectangle 1"/>
          <p:cNvSpPr/>
          <p:nvPr/>
        </p:nvSpPr>
        <p:spPr>
          <a:xfrm>
            <a:off x="2705100" y="6488668"/>
            <a:ext cx="373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RCNN [</a:t>
            </a:r>
            <a:r>
              <a:rPr lang="en-US" dirty="0">
                <a:hlinkClick r:id="rId3"/>
              </a:rPr>
              <a:t>Girshick et al. CVPR 2014</a:t>
            </a:r>
            <a:r>
              <a:rPr lang="en-US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12C7E-8B26-87FF-2D2E-AE20BCA5B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1811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Individual Neuron Activation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" y="914400"/>
            <a:ext cx="7343775" cy="5486400"/>
          </a:xfrm>
        </p:spPr>
      </p:pic>
      <p:sp>
        <p:nvSpPr>
          <p:cNvPr id="5" name="Rectangle 4"/>
          <p:cNvSpPr/>
          <p:nvPr/>
        </p:nvSpPr>
        <p:spPr>
          <a:xfrm>
            <a:off x="2705100" y="6488668"/>
            <a:ext cx="373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RCNN [</a:t>
            </a:r>
            <a:r>
              <a:rPr lang="en-US" dirty="0">
                <a:hlinkClick r:id="rId3"/>
              </a:rPr>
              <a:t>Girshick et al. CVPR 2014</a:t>
            </a:r>
            <a:r>
              <a:rPr lang="en-US" dirty="0"/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76224D-9846-C495-AC14-A070A293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8648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Individual Neuron Activation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0"/>
            <a:ext cx="7315200" cy="5486400"/>
          </a:xfrm>
        </p:spPr>
      </p:pic>
      <p:sp>
        <p:nvSpPr>
          <p:cNvPr id="5" name="Rectangle 4"/>
          <p:cNvSpPr/>
          <p:nvPr/>
        </p:nvSpPr>
        <p:spPr>
          <a:xfrm>
            <a:off x="2705100" y="6488668"/>
            <a:ext cx="373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RCNN [</a:t>
            </a:r>
            <a:r>
              <a:rPr lang="en-US" dirty="0">
                <a:hlinkClick r:id="rId3"/>
              </a:rPr>
              <a:t>Girshick et al. CVPR 2014</a:t>
            </a:r>
            <a:r>
              <a:rPr lang="en-US" dirty="0"/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E64F28-7423-BB54-2007-1F739B39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731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Traditional Recognition Approach</a:t>
            </a:r>
            <a:endParaRPr lang="en-US" dirty="0">
              <a:latin typeface="+mn-lt"/>
            </a:endParaRP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Features are key to recent progress in recognition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Multitude of hand-designed features currently in use</a:t>
            </a:r>
          </a:p>
          <a:p>
            <a:pPr lvl="1" eaLnBrk="1" hangingPunct="1"/>
            <a:r>
              <a:rPr lang="en-US" sz="1800" dirty="0"/>
              <a:t>SIFT, HOG, ………….</a:t>
            </a:r>
            <a:endParaRPr lang="en-US" sz="2000" dirty="0"/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Where next? Better classifiers? Or keep building more features?</a:t>
            </a:r>
          </a:p>
        </p:txBody>
      </p:sp>
      <p:pic>
        <p:nvPicPr>
          <p:cNvPr id="5125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3364336"/>
            <a:ext cx="1970087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152400" y="5634460"/>
            <a:ext cx="3810000" cy="52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 algn="ctr"/>
            <a:r>
              <a:rPr lang="en-US" sz="1400" b="0" dirty="0" err="1">
                <a:latin typeface="+mn-lt"/>
              </a:rPr>
              <a:t>Felzenszwalb</a:t>
            </a:r>
            <a:r>
              <a:rPr lang="en-US" sz="1400" b="0" dirty="0">
                <a:latin typeface="+mn-lt"/>
              </a:rPr>
              <a:t>,  </a:t>
            </a:r>
            <a:r>
              <a:rPr lang="en-US" sz="1400" b="0" dirty="0" err="1">
                <a:latin typeface="+mn-lt"/>
              </a:rPr>
              <a:t>Girshick</a:t>
            </a:r>
            <a:r>
              <a:rPr lang="en-US" sz="1400" b="0" dirty="0">
                <a:latin typeface="+mn-lt"/>
              </a:rPr>
              <a:t>, </a:t>
            </a:r>
            <a:br>
              <a:rPr lang="en-US" sz="1400" b="0" dirty="0">
                <a:latin typeface="+mn-lt"/>
              </a:rPr>
            </a:br>
            <a:r>
              <a:rPr lang="en-US" sz="1400" b="0" dirty="0" err="1">
                <a:latin typeface="+mn-lt"/>
              </a:rPr>
              <a:t>McAllester</a:t>
            </a:r>
            <a:r>
              <a:rPr lang="en-US" sz="1400" b="0" dirty="0">
                <a:latin typeface="+mn-lt"/>
              </a:rPr>
              <a:t> and </a:t>
            </a:r>
            <a:r>
              <a:rPr lang="en-US" sz="1400" b="0" dirty="0" err="1">
                <a:latin typeface="+mn-lt"/>
              </a:rPr>
              <a:t>Ramanan</a:t>
            </a:r>
            <a:r>
              <a:rPr lang="en-US" sz="1400" b="0" dirty="0">
                <a:latin typeface="+mn-lt"/>
              </a:rPr>
              <a:t>, PAMI 2007</a:t>
            </a:r>
          </a:p>
        </p:txBody>
      </p:sp>
      <p:pic>
        <p:nvPicPr>
          <p:cNvPr id="51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1" y="3352800"/>
            <a:ext cx="4889216" cy="231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5032133"/>
            <a:ext cx="2886075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999" y="4600332"/>
            <a:ext cx="7762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0" name="Rectangle 11"/>
          <p:cNvSpPr>
            <a:spLocks noChangeArrowheads="1"/>
          </p:cNvSpPr>
          <p:nvPr/>
        </p:nvSpPr>
        <p:spPr bwMode="auto">
          <a:xfrm>
            <a:off x="4227514" y="5634460"/>
            <a:ext cx="4484687" cy="52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 algn="ctr"/>
            <a:r>
              <a:rPr lang="en-US" sz="1400" b="0" dirty="0">
                <a:latin typeface="+mn-lt"/>
              </a:rPr>
              <a:t>Yan &amp; Huang 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(Winner of PASCAL 2010 classification competition)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5A385-4778-45B5-5B58-37CBE56A0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276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001000" cy="8382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Fooling CNNs</a:t>
            </a:r>
          </a:p>
        </p:txBody>
      </p:sp>
      <p:pic>
        <p:nvPicPr>
          <p:cNvPr id="52227" name="Picture 4" descr="Screen Shot 2015-04-28 at 3.4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8392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5"/>
          <p:cNvSpPr>
            <a:spLocks noChangeArrowheads="1"/>
          </p:cNvSpPr>
          <p:nvPr/>
        </p:nvSpPr>
        <p:spPr bwMode="auto">
          <a:xfrm>
            <a:off x="1702464" y="6443246"/>
            <a:ext cx="57390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Intriguing properties of neural networks [</a:t>
            </a:r>
            <a:r>
              <a:rPr lang="en-US" altLang="en-US" sz="1600" dirty="0" err="1">
                <a:latin typeface="Arial" panose="020B0604020202020204" pitchFamily="34" charset="0"/>
                <a:hlinkClick r:id="rId3"/>
              </a:rPr>
              <a:t>Szegedy</a:t>
            </a:r>
            <a:r>
              <a:rPr lang="en-US" altLang="en-US" sz="1600" dirty="0">
                <a:latin typeface="Arial" panose="020B0604020202020204" pitchFamily="34" charset="0"/>
                <a:hlinkClick r:id="rId3"/>
              </a:rPr>
              <a:t> ICLR 2014</a:t>
            </a:r>
            <a:r>
              <a:rPr lang="en-US" altLang="en-US" sz="1600" dirty="0">
                <a:latin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48339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001000" cy="8382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4000" dirty="0"/>
              <a:t>What is going on?</a:t>
            </a:r>
          </a:p>
        </p:txBody>
      </p:sp>
      <p:pic>
        <p:nvPicPr>
          <p:cNvPr id="57347" name="Picture 4" descr="Screen Shot 2015-04-28 at 4.04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9144000" cy="240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5" descr="Screen Shot 2015-04-28 at 4.06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TextBox 6"/>
          <p:cNvSpPr txBox="1">
            <a:spLocks noChangeArrowheads="1"/>
          </p:cNvSpPr>
          <p:nvPr/>
        </p:nvSpPr>
        <p:spPr bwMode="auto">
          <a:xfrm>
            <a:off x="931863" y="4262438"/>
            <a:ext cx="4397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graphicFrame>
        <p:nvGraphicFramePr>
          <p:cNvPr id="57350" name="Object 9"/>
          <p:cNvGraphicFramePr>
            <a:graphicFrameLocks noChangeAspect="1"/>
          </p:cNvGraphicFramePr>
          <p:nvPr/>
        </p:nvGraphicFramePr>
        <p:xfrm>
          <a:off x="7010400" y="4191000"/>
          <a:ext cx="18034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40960" imgH="383760" progId="Equation.3">
                  <p:embed/>
                </p:oleObj>
              </mc:Choice>
              <mc:Fallback>
                <p:oleObj name="Equation" r:id="rId4" imgW="840960" imgH="383760" progId="Equation.3">
                  <p:embed/>
                  <p:pic>
                    <p:nvPicPr>
                      <p:cNvPr id="5735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4191000"/>
                        <a:ext cx="180340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1" name="Object 10"/>
          <p:cNvGraphicFramePr>
            <a:graphicFrameLocks noChangeAspect="1"/>
          </p:cNvGraphicFramePr>
          <p:nvPr/>
        </p:nvGraphicFramePr>
        <p:xfrm>
          <a:off x="4616450" y="4270375"/>
          <a:ext cx="5111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240" imgH="383760" progId="Equation.3">
                  <p:embed/>
                </p:oleObj>
              </mc:Choice>
              <mc:Fallback>
                <p:oleObj name="Equation" r:id="rId6" imgW="228240" imgH="383760" progId="Equation.3">
                  <p:embed/>
                  <p:pic>
                    <p:nvPicPr>
                      <p:cNvPr id="5735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6450" y="4270375"/>
                        <a:ext cx="511175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2013744" y="6456419"/>
            <a:ext cx="5181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hlinkClick r:id="rId8"/>
              </a:rPr>
              <a:t>http://karpathy.github.io/2015/03/30/breaking-convnets/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1245448" y="6157619"/>
            <a:ext cx="66531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Explaining and Harnessing Adversarial Examples [</a:t>
            </a:r>
            <a:r>
              <a:rPr lang="en-US" sz="1600" dirty="0">
                <a:hlinkClick r:id="rId9"/>
              </a:rPr>
              <a:t>Goodfellow ICLR 2015</a:t>
            </a:r>
            <a:r>
              <a:rPr lang="en-US" altLang="en-US" sz="1600" dirty="0">
                <a:latin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83185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going on?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altLang="en-US" dirty="0"/>
              <a:t>Recall gradient descent training: modify the weights to reduce classifier error</a:t>
            </a:r>
          </a:p>
          <a:p>
            <a:pPr marL="457200" indent="-457200"/>
            <a:endParaRPr lang="en-US" altLang="en-US" dirty="0"/>
          </a:p>
          <a:p>
            <a:pPr marL="457200" indent="-457200"/>
            <a:endParaRPr lang="en-US" altLang="en-US" dirty="0"/>
          </a:p>
          <a:p>
            <a:pPr marL="457200" indent="-457200"/>
            <a:endParaRPr lang="en-US" altLang="en-US" dirty="0"/>
          </a:p>
          <a:p>
            <a:pPr marL="457200" indent="-457200"/>
            <a:r>
              <a:rPr lang="en-US" altLang="en-US" dirty="0"/>
              <a:t>Adversarial examples: modify the </a:t>
            </a:r>
            <a:r>
              <a:rPr lang="en-US" altLang="en-US" i="1" dirty="0"/>
              <a:t>image</a:t>
            </a:r>
            <a:r>
              <a:rPr lang="en-US" altLang="en-US" dirty="0"/>
              <a:t> to </a:t>
            </a:r>
            <a:r>
              <a:rPr lang="en-US" altLang="en-US" i="1" dirty="0"/>
              <a:t>increase</a:t>
            </a:r>
            <a:r>
              <a:rPr lang="en-US" altLang="en-US" dirty="0"/>
              <a:t> classifier error</a:t>
            </a:r>
          </a:p>
          <a:p>
            <a:pPr marL="457200" indent="-457200"/>
            <a:endParaRPr lang="en-US" altLang="en-US" dirty="0"/>
          </a:p>
        </p:txBody>
      </p:sp>
      <p:sp>
        <p:nvSpPr>
          <p:cNvPr id="58372" name="Rectangle 11"/>
          <p:cNvSpPr>
            <a:spLocks noChangeArrowheads="1"/>
          </p:cNvSpPr>
          <p:nvPr/>
        </p:nvSpPr>
        <p:spPr bwMode="auto">
          <a:xfrm>
            <a:off x="2013744" y="6456419"/>
            <a:ext cx="5181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  <a:hlinkClick r:id="rId2"/>
              </a:rPr>
              <a:t>http://karpathy.github.io/2015/03/30/breaking-convnets/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58373" name="Rectangle 13"/>
          <p:cNvSpPr>
            <a:spLocks noChangeArrowheads="1"/>
          </p:cNvSpPr>
          <p:nvPr/>
        </p:nvSpPr>
        <p:spPr bwMode="auto">
          <a:xfrm>
            <a:off x="1245448" y="6157619"/>
            <a:ext cx="66531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Explaining and Harnessing Adversarial Examples [</a:t>
            </a:r>
            <a:r>
              <a:rPr lang="en-US" sz="1600" dirty="0">
                <a:hlinkClick r:id="rId3"/>
              </a:rPr>
              <a:t>Goodfellow ICLR 2015</a:t>
            </a:r>
            <a:r>
              <a:rPr lang="en-US" altLang="en-US" sz="1600" dirty="0">
                <a:latin typeface="Arial" panose="020B0604020202020204" pitchFamily="34" charset="0"/>
              </a:rPr>
              <a:t>]</a:t>
            </a:r>
          </a:p>
        </p:txBody>
      </p:sp>
      <p:graphicFrame>
        <p:nvGraphicFramePr>
          <p:cNvPr id="58374" name="Object 15"/>
          <p:cNvGraphicFramePr>
            <a:graphicFrameLocks noChangeAspect="1"/>
          </p:cNvGraphicFramePr>
          <p:nvPr/>
        </p:nvGraphicFramePr>
        <p:xfrm>
          <a:off x="3581400" y="2136775"/>
          <a:ext cx="2046288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65200" imgH="393700" progId="Equation.3">
                  <p:embed/>
                </p:oleObj>
              </mc:Choice>
              <mc:Fallback>
                <p:oleObj name="Equation" r:id="rId4" imgW="965200" imgH="393700" progId="Equation.3">
                  <p:embed/>
                  <p:pic>
                    <p:nvPicPr>
                      <p:cNvPr id="58374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136775"/>
                        <a:ext cx="2046288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5" name="Object 12"/>
          <p:cNvGraphicFramePr>
            <a:graphicFrameLocks noChangeAspect="1"/>
          </p:cNvGraphicFramePr>
          <p:nvPr/>
        </p:nvGraphicFramePr>
        <p:xfrm>
          <a:off x="3683000" y="4575175"/>
          <a:ext cx="18034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40960" imgH="383760" progId="Equation.3">
                  <p:embed/>
                </p:oleObj>
              </mc:Choice>
              <mc:Fallback>
                <p:oleObj name="Equation" r:id="rId6" imgW="840960" imgH="383760" progId="Equation.3">
                  <p:embed/>
                  <p:pic>
                    <p:nvPicPr>
                      <p:cNvPr id="5837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000" y="4575175"/>
                        <a:ext cx="180340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DFBAC0-E0EF-3326-3F63-82CA01A4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9433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001000" cy="8382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Fooling CNNs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7" y="1676400"/>
            <a:ext cx="90678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73302" y="6334780"/>
            <a:ext cx="6799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Deep Neural Networks are Easily Fooled: High Confidence Predictions for Unrecognizable Images [</a:t>
            </a:r>
            <a:r>
              <a:rPr lang="en-US" sz="1400" dirty="0">
                <a:hlinkClick r:id="rId3"/>
              </a:rPr>
              <a:t>Nguyen et al. CVPR 2015</a:t>
            </a:r>
            <a:r>
              <a:rPr lang="en-US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3783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3200" dirty="0"/>
              <a:t>Images that both CNN and Human can recognize</a:t>
            </a:r>
          </a:p>
        </p:txBody>
      </p:sp>
      <p:sp>
        <p:nvSpPr>
          <p:cNvPr id="5632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67288"/>
          </a:xfrm>
        </p:spPr>
        <p:txBody>
          <a:bodyPr/>
          <a:lstStyle/>
          <a:p>
            <a:pPr>
              <a:spcBef>
                <a:spcPct val="0"/>
              </a:spcBef>
              <a:buSzTx/>
            </a:pPr>
            <a:endParaRPr lang="en-US" altLang="en-US"/>
          </a:p>
        </p:txBody>
      </p:sp>
      <p:pic>
        <p:nvPicPr>
          <p:cNvPr id="5632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672" y="1600200"/>
            <a:ext cx="6190656" cy="4691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73302" y="6334780"/>
            <a:ext cx="6799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Deep Neural Networks are Easily Fooled: High Confidence Predictions for Unrecognizable Images [</a:t>
            </a:r>
            <a:r>
              <a:rPr lang="en-US" sz="1400" dirty="0">
                <a:hlinkClick r:id="rId3"/>
              </a:rPr>
              <a:t>Nguyen et al. CVPR 2015</a:t>
            </a:r>
            <a:r>
              <a:rPr lang="en-US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08386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Encoding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04" y="1600201"/>
            <a:ext cx="7781192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73302" y="6334780"/>
            <a:ext cx="6799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Deep Neural Networks are Easily Fooled: High Confidence Predictions for Unrecognizable Images [</a:t>
            </a:r>
            <a:r>
              <a:rPr lang="en-US" sz="1400" dirty="0">
                <a:hlinkClick r:id="rId3"/>
              </a:rPr>
              <a:t>Nguyen et al. CVPR 2015</a:t>
            </a:r>
            <a:r>
              <a:rPr lang="en-US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769771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dirty="0"/>
              <a:t>Indirect Encoding</a:t>
            </a:r>
            <a:endParaRPr lang="en-US" altLang="en-US" dirty="0"/>
          </a:p>
        </p:txBody>
      </p:sp>
      <p:sp>
        <p:nvSpPr>
          <p:cNvPr id="5427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67288"/>
          </a:xfrm>
        </p:spPr>
        <p:txBody>
          <a:bodyPr/>
          <a:lstStyle/>
          <a:p>
            <a:pPr>
              <a:spcBef>
                <a:spcPct val="0"/>
              </a:spcBef>
              <a:buSzTx/>
            </a:pPr>
            <a:endParaRPr lang="en-US" altLang="en-US"/>
          </a:p>
        </p:txBody>
      </p:sp>
      <p:pic>
        <p:nvPicPr>
          <p:cNvPr id="5427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2" y="1600200"/>
            <a:ext cx="77120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73302" y="6334780"/>
            <a:ext cx="6799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Deep Neural Networks are Easily Fooled: High Confidence Predictions for Unrecognizable Images [</a:t>
            </a:r>
            <a:r>
              <a:rPr lang="en-US" sz="1400" dirty="0">
                <a:hlinkClick r:id="rId3"/>
              </a:rPr>
              <a:t>Nguyen et al. CVPR 2015</a:t>
            </a:r>
            <a:r>
              <a:rPr lang="en-US" sz="1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74526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Beyond classification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Detection</a:t>
            </a:r>
          </a:p>
          <a:p>
            <a:r>
              <a:rPr lang="en-US" altLang="en-US" dirty="0"/>
              <a:t>Segmentation</a:t>
            </a:r>
          </a:p>
          <a:p>
            <a:r>
              <a:rPr lang="en-US" altLang="en-US" dirty="0"/>
              <a:t>Regression </a:t>
            </a:r>
          </a:p>
          <a:p>
            <a:r>
              <a:rPr lang="en-US" altLang="en-US" dirty="0"/>
              <a:t>Pose estimation </a:t>
            </a:r>
          </a:p>
          <a:p>
            <a:r>
              <a:rPr lang="en-US" altLang="en-US" dirty="0"/>
              <a:t>Matching patches</a:t>
            </a:r>
          </a:p>
          <a:p>
            <a:r>
              <a:rPr lang="en-US" altLang="en-US" dirty="0"/>
              <a:t>Synthesis</a:t>
            </a:r>
            <a:br>
              <a:rPr lang="en-US" altLang="en-US" dirty="0"/>
            </a:b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and many more…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A61F12-6E85-7A2B-4B95-6244CDA9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634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R-CNN: Regions with CNN features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Trained on </a:t>
            </a:r>
            <a:r>
              <a:rPr lang="en-US" altLang="en-US" dirty="0" err="1"/>
              <a:t>ImageNet</a:t>
            </a:r>
            <a:r>
              <a:rPr lang="en-US" altLang="en-US" dirty="0"/>
              <a:t> classification</a:t>
            </a:r>
          </a:p>
          <a:p>
            <a:r>
              <a:rPr lang="en-US" altLang="en-US" dirty="0" err="1"/>
              <a:t>Finetune</a:t>
            </a:r>
            <a:r>
              <a:rPr lang="en-US" altLang="en-US" dirty="0"/>
              <a:t> CNN on PASCAL</a:t>
            </a:r>
          </a:p>
          <a:p>
            <a:endParaRPr lang="en-US" altLang="en-US" dirty="0"/>
          </a:p>
        </p:txBody>
      </p:sp>
      <p:pic>
        <p:nvPicPr>
          <p:cNvPr id="7373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90" y="2819400"/>
            <a:ext cx="8727417" cy="2940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95547" y="6424362"/>
            <a:ext cx="41529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RCNN [</a:t>
            </a:r>
            <a:r>
              <a:rPr lang="en-US" sz="2000" dirty="0">
                <a:hlinkClick r:id="rId3"/>
              </a:rPr>
              <a:t>Girshick et al. CVPR 2014</a:t>
            </a:r>
            <a:r>
              <a:rPr lang="en-US" sz="2000" dirty="0"/>
              <a:t>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A50759-B300-9C8A-0CE4-2F3D3FB80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3338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99" y="4075358"/>
            <a:ext cx="4191000" cy="2379230"/>
          </a:xfrm>
          <a:prstGeom prst="rect">
            <a:avLst/>
          </a:prstGeom>
        </p:spPr>
      </p:pic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Labeling Pixels: Semantic Labels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43" y="914400"/>
            <a:ext cx="5991312" cy="3264966"/>
          </a:xfrm>
        </p:spPr>
      </p:pic>
      <p:sp>
        <p:nvSpPr>
          <p:cNvPr id="3" name="Rectangle 2"/>
          <p:cNvSpPr/>
          <p:nvPr/>
        </p:nvSpPr>
        <p:spPr>
          <a:xfrm>
            <a:off x="685800" y="6477000"/>
            <a:ext cx="8610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Fully Convolutional Networks for Semantic Segmentation [</a:t>
            </a:r>
            <a:r>
              <a:rPr lang="en-US" sz="1600" dirty="0">
                <a:hlinkClick r:id="rId4"/>
              </a:rPr>
              <a:t>Long et al. CVPR 2015</a:t>
            </a:r>
            <a:r>
              <a:rPr lang="en-US" sz="1600" dirty="0"/>
              <a:t>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1F93D-4BD2-7355-B326-B5304121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4636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dirty="0"/>
              <a:t>Features are key </a:t>
            </a:r>
            <a:r>
              <a:rPr lang="en-US" sz="3200" dirty="0"/>
              <a:t>to recent progress in recognition</a:t>
            </a:r>
            <a:endParaRPr lang="en-US" altLang="en-US" sz="32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5238559"/>
            <a:ext cx="6796821" cy="1280160"/>
          </a:xfrm>
        </p:spPr>
      </p:pic>
      <p:sp>
        <p:nvSpPr>
          <p:cNvPr id="11273" name="TextBox 7"/>
          <p:cNvSpPr txBox="1">
            <a:spLocks noChangeArrowheads="1"/>
          </p:cNvSpPr>
          <p:nvPr/>
        </p:nvSpPr>
        <p:spPr bwMode="auto">
          <a:xfrm>
            <a:off x="1060450" y="2641600"/>
            <a:ext cx="2438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SIFT [</a:t>
            </a:r>
            <a:r>
              <a:rPr lang="en-US" altLang="en-US" sz="1600">
                <a:latin typeface="Arial" panose="020B0604020202020204" pitchFamily="34" charset="0"/>
                <a:hlinkClick r:id="rId4"/>
              </a:rPr>
              <a:t>Loewe IJCV 04</a:t>
            </a:r>
            <a:r>
              <a:rPr lang="en-US" altLang="en-US" sz="160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11274" name="TextBox 13"/>
          <p:cNvSpPr txBox="1">
            <a:spLocks noChangeArrowheads="1"/>
          </p:cNvSpPr>
          <p:nvPr/>
        </p:nvSpPr>
        <p:spPr bwMode="auto">
          <a:xfrm>
            <a:off x="5240338" y="2614613"/>
            <a:ext cx="34226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HOG [</a:t>
            </a:r>
            <a:r>
              <a:rPr lang="en-US" altLang="en-US" sz="1600">
                <a:latin typeface="Arial" panose="020B0604020202020204" pitchFamily="34" charset="0"/>
                <a:hlinkClick r:id="rId5"/>
              </a:rPr>
              <a:t>Dalal and Triggs CVPR 05</a:t>
            </a:r>
            <a:r>
              <a:rPr lang="en-US" altLang="en-US" sz="160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11275" name="Rectangle 8"/>
          <p:cNvSpPr>
            <a:spLocks noChangeArrowheads="1"/>
          </p:cNvSpPr>
          <p:nvPr/>
        </p:nvSpPr>
        <p:spPr bwMode="auto">
          <a:xfrm>
            <a:off x="760413" y="4851400"/>
            <a:ext cx="30353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SPM [</a:t>
            </a:r>
            <a:r>
              <a:rPr lang="en-US" altLang="en-US" sz="1600">
                <a:latin typeface="Arial" panose="020B0604020202020204" pitchFamily="34" charset="0"/>
                <a:hlinkClick r:id="rId6"/>
              </a:rPr>
              <a:t>Lazebnik et al. CVPR 06</a:t>
            </a:r>
            <a:r>
              <a:rPr lang="en-US" altLang="en-US" sz="160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11276" name="Rectangle 15"/>
          <p:cNvSpPr>
            <a:spLocks noChangeArrowheads="1"/>
          </p:cNvSpPr>
          <p:nvPr/>
        </p:nvSpPr>
        <p:spPr bwMode="auto">
          <a:xfrm>
            <a:off x="5258593" y="4851400"/>
            <a:ext cx="3386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DPM [</a:t>
            </a:r>
            <a:r>
              <a:rPr lang="en-US" altLang="en-US" sz="1600" dirty="0" err="1">
                <a:latin typeface="Arial" panose="020B0604020202020204" pitchFamily="34" charset="0"/>
                <a:hlinkClick r:id="rId7"/>
              </a:rPr>
              <a:t>Felzenszwalb</a:t>
            </a:r>
            <a:r>
              <a:rPr lang="en-US" altLang="en-US" sz="1600" dirty="0">
                <a:latin typeface="Arial" panose="020B0604020202020204" pitchFamily="34" charset="0"/>
                <a:hlinkClick r:id="rId7"/>
              </a:rPr>
              <a:t> et al. PAMI 10</a:t>
            </a:r>
            <a:r>
              <a:rPr lang="en-US" altLang="en-US" sz="1600" dirty="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11277" name="Rectangle 16"/>
          <p:cNvSpPr>
            <a:spLocks noChangeArrowheads="1"/>
          </p:cNvSpPr>
          <p:nvPr/>
        </p:nvSpPr>
        <p:spPr bwMode="auto">
          <a:xfrm>
            <a:off x="1719263" y="6469063"/>
            <a:ext cx="44878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latin typeface="Arial" panose="020B0604020202020204" pitchFamily="34" charset="0"/>
              </a:rPr>
              <a:t>Color Descriptor [</a:t>
            </a:r>
            <a:r>
              <a:rPr lang="en-US" altLang="en-US" sz="1600">
                <a:latin typeface="Arial" panose="020B0604020202020204" pitchFamily="34" charset="0"/>
                <a:hlinkClick r:id="rId8"/>
              </a:rPr>
              <a:t>Van De Sande et al. PAMI 10</a:t>
            </a:r>
            <a:r>
              <a:rPr lang="en-US" altLang="en-US" sz="1600">
                <a:latin typeface="Arial" panose="020B0604020202020204" pitchFamily="34" charset="0"/>
              </a:rPr>
              <a:t>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76" y="2952750"/>
            <a:ext cx="3055172" cy="19476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922644"/>
            <a:ext cx="3311525" cy="1601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1" y="914400"/>
            <a:ext cx="3801242" cy="1722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85" y="3006365"/>
            <a:ext cx="3286125" cy="18288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973FD0-D6B0-B0A3-54BB-DC9145D3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7903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Labeling Pixels: Edge Detection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7578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54" y="990600"/>
            <a:ext cx="7191689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7048" y="6235314"/>
            <a:ext cx="78299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DeepEdge: A Multi-Scale Bifurcated Deep Network for Top-Down Contour Detection </a:t>
            </a:r>
          </a:p>
          <a:p>
            <a:pPr algn="ctr"/>
            <a:r>
              <a:rPr lang="en-US" sz="1600" dirty="0"/>
              <a:t>[</a:t>
            </a:r>
            <a:r>
              <a:rPr lang="en-US" sz="1600" dirty="0">
                <a:hlinkClick r:id="rId3"/>
              </a:rPr>
              <a:t>Bertasius et al. CVPR 2015</a:t>
            </a:r>
            <a:r>
              <a:rPr lang="en-US" sz="1600" dirty="0"/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5B6A7D-6388-8A8A-FD1E-A6C2AC279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702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CNN for Regression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7680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09" y="990600"/>
            <a:ext cx="7665380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00778" y="6400800"/>
            <a:ext cx="494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DeepPose</a:t>
            </a:r>
            <a:r>
              <a:rPr lang="en-US" dirty="0"/>
              <a:t> [</a:t>
            </a:r>
            <a:r>
              <a:rPr lang="en-US" dirty="0" err="1">
                <a:hlinkClick r:id="rId3"/>
              </a:rPr>
              <a:t>Toshev</a:t>
            </a:r>
            <a:r>
              <a:rPr lang="en-US" dirty="0">
                <a:hlinkClick r:id="rId3"/>
              </a:rPr>
              <a:t> and </a:t>
            </a:r>
            <a:r>
              <a:rPr lang="en-US" dirty="0" err="1">
                <a:hlinkClick r:id="rId3"/>
              </a:rPr>
              <a:t>Szegedy</a:t>
            </a:r>
            <a:r>
              <a:rPr lang="en-US" dirty="0">
                <a:hlinkClick r:id="rId3"/>
              </a:rPr>
              <a:t> CVPR 2014</a:t>
            </a:r>
            <a:r>
              <a:rPr lang="en-US" dirty="0"/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DEA32-9043-5D63-AE3A-89910C0E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5543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CNN as a Similarity Measure for Matching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664" y="1172445"/>
            <a:ext cx="2625751" cy="2544630"/>
          </a:xfrm>
        </p:spPr>
      </p:pic>
      <p:pic>
        <p:nvPicPr>
          <p:cNvPr id="7782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8" y="1077544"/>
            <a:ext cx="2039432" cy="2752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820" y="933411"/>
            <a:ext cx="2825760" cy="302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46" y="4455565"/>
            <a:ext cx="4388053" cy="173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2820" y="3922814"/>
            <a:ext cx="312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FaceNet</a:t>
            </a:r>
            <a:r>
              <a:rPr lang="en-US" sz="1600" dirty="0"/>
              <a:t> [</a:t>
            </a:r>
            <a:r>
              <a:rPr lang="en-US" sz="1600" dirty="0" err="1">
                <a:hlinkClick r:id="rId6"/>
              </a:rPr>
              <a:t>Schroff</a:t>
            </a:r>
            <a:r>
              <a:rPr lang="en-US" sz="1600" dirty="0">
                <a:hlinkClick r:id="rId6"/>
              </a:rPr>
              <a:t> et al. 2015</a:t>
            </a:r>
            <a:r>
              <a:rPr lang="en-US" sz="1600" dirty="0"/>
              <a:t>]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" y="3773691"/>
            <a:ext cx="4808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Stereo matching [</a:t>
            </a:r>
            <a:r>
              <a:rPr lang="en-US" sz="1600" dirty="0" err="1">
                <a:hlinkClick r:id="rId7"/>
              </a:rPr>
              <a:t>Zbontar</a:t>
            </a:r>
            <a:r>
              <a:rPr lang="en-US" sz="1600" dirty="0">
                <a:hlinkClick r:id="rId7"/>
              </a:rPr>
              <a:t> and </a:t>
            </a:r>
            <a:r>
              <a:rPr lang="en-US" sz="1600" dirty="0" err="1">
                <a:hlinkClick r:id="rId7"/>
              </a:rPr>
              <a:t>LeCun</a:t>
            </a:r>
            <a:r>
              <a:rPr lang="en-US" sz="1600" dirty="0">
                <a:hlinkClick r:id="rId7"/>
              </a:rPr>
              <a:t> CVPR 2015</a:t>
            </a:r>
            <a:r>
              <a:rPr lang="en-US" sz="1600" dirty="0"/>
              <a:t>]</a:t>
            </a:r>
          </a:p>
          <a:p>
            <a:pPr algn="ctr"/>
            <a:r>
              <a:rPr lang="en-US" sz="1600" dirty="0"/>
              <a:t>Compare patch [</a:t>
            </a:r>
            <a:r>
              <a:rPr lang="en-US" sz="1600" dirty="0" err="1">
                <a:hlinkClick r:id="rId8"/>
              </a:rPr>
              <a:t>Zagoruyko</a:t>
            </a:r>
            <a:r>
              <a:rPr lang="en-US" sz="1600" dirty="0">
                <a:hlinkClick r:id="rId8"/>
              </a:rPr>
              <a:t> and </a:t>
            </a:r>
            <a:r>
              <a:rPr lang="en-US" sz="1600" dirty="0" err="1">
                <a:hlinkClick r:id="rId8"/>
              </a:rPr>
              <a:t>Komodakis</a:t>
            </a:r>
            <a:r>
              <a:rPr lang="en-US" sz="1600" dirty="0">
                <a:hlinkClick r:id="rId8"/>
              </a:rPr>
              <a:t> 2015</a:t>
            </a:r>
            <a:r>
              <a:rPr lang="en-US" sz="1600" dirty="0"/>
              <a:t>]</a:t>
            </a:r>
          </a:p>
        </p:txBody>
      </p:sp>
      <p:sp>
        <p:nvSpPr>
          <p:cNvPr id="4" name="Rectangle 3"/>
          <p:cNvSpPr/>
          <p:nvPr/>
        </p:nvSpPr>
        <p:spPr>
          <a:xfrm>
            <a:off x="5265872" y="6233587"/>
            <a:ext cx="3200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Match ground and aerial images </a:t>
            </a:r>
          </a:p>
          <a:p>
            <a:pPr algn="ctr"/>
            <a:r>
              <a:rPr lang="en-US" sz="1600" dirty="0"/>
              <a:t>[</a:t>
            </a:r>
            <a:r>
              <a:rPr lang="en-US" sz="1600" dirty="0">
                <a:hlinkClick r:id="rId9"/>
              </a:rPr>
              <a:t>Lin et al. CVPR 2015</a:t>
            </a:r>
            <a:r>
              <a:rPr lang="en-US" sz="1600" dirty="0"/>
              <a:t>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1" y="4318032"/>
            <a:ext cx="4313145" cy="22371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62000" y="6426020"/>
            <a:ext cx="42148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FlowNet</a:t>
            </a:r>
            <a:r>
              <a:rPr lang="en-US" sz="1600" dirty="0"/>
              <a:t> [</a:t>
            </a:r>
            <a:r>
              <a:rPr lang="en-US" sz="1600" dirty="0">
                <a:hlinkClick r:id="rId11"/>
              </a:rPr>
              <a:t>Fischer et al 2015</a:t>
            </a:r>
            <a:r>
              <a:rPr lang="en-US" sz="1600" dirty="0"/>
              <a:t>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9411A-1FDC-4F06-6964-887533E0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73830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for Image Restoration/Enhancement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676807"/>
            <a:ext cx="4038600" cy="18579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4" y="1720850"/>
            <a:ext cx="4934216" cy="1782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4477156"/>
            <a:ext cx="8305800" cy="14077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9346" y="3697674"/>
            <a:ext cx="2430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Super-resolution </a:t>
            </a:r>
            <a:br>
              <a:rPr lang="en-US" sz="1600" dirty="0"/>
            </a:br>
            <a:r>
              <a:rPr lang="en-US" sz="1600" dirty="0"/>
              <a:t>[</a:t>
            </a:r>
            <a:r>
              <a:rPr lang="en-US" sz="1600" dirty="0">
                <a:hlinkClick r:id="rId5"/>
              </a:rPr>
              <a:t>Dong et al. ECCV 2014</a:t>
            </a:r>
            <a:r>
              <a:rPr lang="en-US" sz="1600" dirty="0"/>
              <a:t>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33263" y="369767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Non-blind deconvolution</a:t>
            </a:r>
            <a:br>
              <a:rPr lang="en-US" sz="1600" dirty="0"/>
            </a:br>
            <a:r>
              <a:rPr lang="en-US" sz="1600" dirty="0"/>
              <a:t>[</a:t>
            </a:r>
            <a:r>
              <a:rPr lang="en-US" sz="1600" dirty="0">
                <a:hlinkClick r:id="rId6"/>
              </a:rPr>
              <a:t>Xu et al. NIPS 2014</a:t>
            </a:r>
            <a:r>
              <a:rPr lang="en-US" sz="1600" dirty="0"/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19706" y="6019800"/>
            <a:ext cx="2704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Non-uniform blur estimation</a:t>
            </a:r>
            <a:br>
              <a:rPr lang="en-US" sz="1600" dirty="0"/>
            </a:br>
            <a:r>
              <a:rPr lang="en-US" sz="1600" dirty="0"/>
              <a:t>[</a:t>
            </a:r>
            <a:r>
              <a:rPr lang="en-US" sz="1600" dirty="0">
                <a:hlinkClick r:id="rId7"/>
              </a:rPr>
              <a:t>Sun et al. CVPR 2015</a:t>
            </a:r>
            <a:r>
              <a:rPr lang="en-US" sz="1600" dirty="0"/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A41F63-67A2-06AD-5EAC-DCF7C037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78234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CNN for Image Generation</a:t>
            </a:r>
          </a:p>
        </p:txBody>
      </p:sp>
      <p:pic>
        <p:nvPicPr>
          <p:cNvPr id="7885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295400"/>
            <a:ext cx="8566150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4690" y="6400800"/>
            <a:ext cx="89146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Learning to Generate Chairs with Convolutional Neural Networks [</a:t>
            </a:r>
            <a:r>
              <a:rPr lang="en-US" sz="1600" dirty="0" err="1">
                <a:hlinkClick r:id="rId3"/>
              </a:rPr>
              <a:t>Dosovitskiy</a:t>
            </a:r>
            <a:r>
              <a:rPr lang="en-US" sz="1600" dirty="0">
                <a:hlinkClick r:id="rId3"/>
              </a:rPr>
              <a:t> et al. CVPR 2015</a:t>
            </a:r>
            <a:r>
              <a:rPr lang="en-US" sz="1600" dirty="0"/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7F2B4E-54F3-8608-91EE-54A768FD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22959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Chair Morphing</a:t>
            </a:r>
          </a:p>
        </p:txBody>
      </p:sp>
      <p:pic>
        <p:nvPicPr>
          <p:cNvPr id="2" name="Generate_Chairs_mov_morph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4219" y="990600"/>
            <a:ext cx="5135562" cy="5135563"/>
          </a:xfrm>
        </p:spPr>
      </p:pic>
      <p:sp>
        <p:nvSpPr>
          <p:cNvPr id="4" name="Rectangle 3"/>
          <p:cNvSpPr/>
          <p:nvPr/>
        </p:nvSpPr>
        <p:spPr>
          <a:xfrm>
            <a:off x="114690" y="6400800"/>
            <a:ext cx="89146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Learning to Generate Chairs with Convolutional Neural Networks [</a:t>
            </a:r>
            <a:r>
              <a:rPr lang="en-US" sz="1600" dirty="0" err="1">
                <a:hlinkClick r:id="rId5"/>
              </a:rPr>
              <a:t>Dosovitskiy</a:t>
            </a:r>
            <a:r>
              <a:rPr lang="en-US" sz="1600" dirty="0">
                <a:hlinkClick r:id="rId5"/>
              </a:rPr>
              <a:t> et al. CVPR 2015</a:t>
            </a:r>
            <a:r>
              <a:rPr lang="en-US" sz="1600" dirty="0"/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81739D-9611-1621-C5E5-8AE94579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315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Transfer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Improvement of learning in a </a:t>
            </a:r>
            <a:r>
              <a:rPr lang="en-US" sz="2800" b="1" dirty="0"/>
              <a:t>new</a:t>
            </a:r>
            <a:r>
              <a:rPr lang="en-US" sz="2800" dirty="0"/>
              <a:t> task through the </a:t>
            </a:r>
            <a:r>
              <a:rPr lang="en-US" sz="2800" i="1" dirty="0">
                <a:solidFill>
                  <a:srgbClr val="FF0000"/>
                </a:solidFill>
              </a:rPr>
              <a:t>transfer of knowledge</a:t>
            </a:r>
            <a:r>
              <a:rPr lang="en-US" sz="2800" i="1" dirty="0"/>
              <a:t> </a:t>
            </a:r>
            <a:r>
              <a:rPr lang="en-US" sz="2800" dirty="0"/>
              <a:t>from a </a:t>
            </a:r>
            <a:r>
              <a:rPr lang="en-US" sz="2800" b="1" dirty="0"/>
              <a:t>related</a:t>
            </a:r>
            <a:r>
              <a:rPr lang="en-US" sz="2800" dirty="0"/>
              <a:t> task that has already been learned.</a:t>
            </a:r>
          </a:p>
          <a:p>
            <a:r>
              <a:rPr lang="en-US" sz="2800" dirty="0"/>
              <a:t>Weight initialization for CNN</a:t>
            </a: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092" y="2819400"/>
            <a:ext cx="7709813" cy="3505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14498" y="6273225"/>
            <a:ext cx="571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Learning and Transferring Mid-Level Image Representations using </a:t>
            </a:r>
            <a:br>
              <a:rPr lang="en-US" sz="1600" dirty="0">
                <a:latin typeface="+mj-lt"/>
              </a:rPr>
            </a:br>
            <a:r>
              <a:rPr lang="en-US" sz="1600" dirty="0">
                <a:latin typeface="+mj-lt"/>
              </a:rPr>
              <a:t>Convolutional Neural Networks [</a:t>
            </a:r>
            <a:r>
              <a:rPr lang="en-US" sz="1600" dirty="0">
                <a:hlinkClick r:id="rId3"/>
              </a:rPr>
              <a:t>Oquab et al. CVPR 2014</a:t>
            </a:r>
            <a:r>
              <a:rPr lang="en-US" sz="1600" dirty="0">
                <a:latin typeface="+mj-lt"/>
              </a:rPr>
              <a:t>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2F463-B8FF-DE6D-6066-A7BD3CB85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8887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3352800"/>
            <a:ext cx="610076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Convolutional activation features</a:t>
            </a:r>
          </a:p>
        </p:txBody>
      </p:sp>
      <p:sp>
        <p:nvSpPr>
          <p:cNvPr id="7066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pic>
        <p:nvPicPr>
          <p:cNvPr id="7066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784225"/>
            <a:ext cx="8804275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Rectangle 5"/>
          <p:cNvSpPr>
            <a:spLocks noChangeArrowheads="1"/>
          </p:cNvSpPr>
          <p:nvPr/>
        </p:nvSpPr>
        <p:spPr bwMode="auto">
          <a:xfrm>
            <a:off x="5099050" y="3068638"/>
            <a:ext cx="39385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[</a:t>
            </a:r>
            <a:r>
              <a:rPr lang="en-US" altLang="en-US" sz="2400">
                <a:latin typeface="Arial" panose="020B0604020202020204" pitchFamily="34" charset="0"/>
                <a:hlinkClick r:id="rId4"/>
              </a:rPr>
              <a:t>Donahue et al. ICML 2013</a:t>
            </a:r>
            <a:r>
              <a:rPr lang="en-US" altLang="en-US" sz="240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88071" name="Rectangle 7"/>
          <p:cNvSpPr>
            <a:spLocks noChangeArrowheads="1"/>
          </p:cNvSpPr>
          <p:nvPr/>
        </p:nvSpPr>
        <p:spPr bwMode="auto">
          <a:xfrm>
            <a:off x="4962525" y="4830763"/>
            <a:ext cx="42116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CNN Features off-the-shelf: </a:t>
            </a:r>
            <a:br>
              <a:rPr lang="en-US" altLang="en-US" sz="1800">
                <a:latin typeface="Arial" panose="020B0604020202020204" pitchFamily="34" charset="0"/>
              </a:rPr>
            </a:br>
            <a:r>
              <a:rPr lang="en-US" altLang="en-US" sz="1800">
                <a:latin typeface="Arial" panose="020B0604020202020204" pitchFamily="34" charset="0"/>
              </a:rPr>
              <a:t>an Astounding Baseline for Recognition</a:t>
            </a:r>
            <a:br>
              <a:rPr lang="en-US" altLang="en-US" sz="2400">
                <a:latin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</a:rPr>
              <a:t>[</a:t>
            </a:r>
            <a:r>
              <a:rPr lang="en-US" altLang="en-US" sz="2400">
                <a:latin typeface="Arial" panose="020B0604020202020204" pitchFamily="34" charset="0"/>
                <a:hlinkClick r:id="rId5"/>
              </a:rPr>
              <a:t>Razavian et al. 2014</a:t>
            </a:r>
            <a:r>
              <a:rPr lang="en-US" altLang="en-US" sz="2400"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629FAE-19AC-2E2A-9484-8B45DF49E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397A-795A-4CDD-ECF6-8773F05AA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for different models</a:t>
            </a:r>
          </a:p>
        </p:txBody>
      </p:sp>
      <p:pic>
        <p:nvPicPr>
          <p:cNvPr id="5" name="Content Placeholder 4" descr="A white background with black dots&#10;&#10;AI-generated content may be incorrect.">
            <a:extLst>
              <a:ext uri="{FF2B5EF4-FFF2-40B4-BE49-F238E27FC236}">
                <a16:creationId xmlns:a16="http://schemas.microsoft.com/office/drawing/2014/main" id="{BCDC7F40-F8A4-DF06-613A-AC636E6B0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2438"/>
            <a:ext cx="8686800" cy="305129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B62941-EED5-C859-DF4A-D529C08D9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641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D4428-698D-C848-133B-E95241196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E4DFE-708E-5F62-1F75-DD92B82C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for different models</a:t>
            </a:r>
          </a:p>
        </p:txBody>
      </p:sp>
      <p:pic>
        <p:nvPicPr>
          <p:cNvPr id="7" name="Content Placeholder 6" descr="A line with red dots&#10;&#10;AI-generated content may be incorrect.">
            <a:extLst>
              <a:ext uri="{FF2B5EF4-FFF2-40B4-BE49-F238E27FC236}">
                <a16:creationId xmlns:a16="http://schemas.microsoft.com/office/drawing/2014/main" id="{CABA0A6C-22F6-F610-C898-B915D51FF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2693"/>
            <a:ext cx="9144000" cy="452374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5E802C-921E-0E43-C77B-1535144A6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3536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+mn-lt"/>
              </a:rPr>
              <a:t>What about learning the features?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8001000" cy="5105400"/>
          </a:xfrm>
        </p:spPr>
        <p:txBody>
          <a:bodyPr/>
          <a:lstStyle/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dirty="0"/>
              <a:t>Learn a </a:t>
            </a:r>
            <a:r>
              <a:rPr lang="en-US" sz="2400" i="1" dirty="0"/>
              <a:t>feature hierarchy</a:t>
            </a:r>
            <a:r>
              <a:rPr lang="en-US" sz="2400" dirty="0"/>
              <a:t> all the way from pixels </a:t>
            </a:r>
            <a:r>
              <a:rPr lang="en-US" sz="2400" dirty="0">
                <a:sym typeface="Wingdings" charset="0"/>
              </a:rPr>
              <a:t>to classifier</a:t>
            </a:r>
          </a:p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dirty="0"/>
              <a:t>Each layer extracts features from the output of previous layer</a:t>
            </a:r>
          </a:p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dirty="0"/>
              <a:t>Layers have (nearly) the same structure</a:t>
            </a:r>
          </a:p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dirty="0"/>
              <a:t>Train all layers jointly</a:t>
            </a:r>
          </a:p>
        </p:txBody>
      </p: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16764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1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37338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2</a:t>
            </a: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57912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3</a:t>
            </a: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7315200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0252" name="TextBox 19"/>
          <p:cNvSpPr txBox="1">
            <a:spLocks noChangeArrowheads="1"/>
          </p:cNvSpPr>
          <p:nvPr/>
        </p:nvSpPr>
        <p:spPr bwMode="auto">
          <a:xfrm>
            <a:off x="7912300" y="4967635"/>
            <a:ext cx="1241025" cy="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>
                <a:latin typeface="+mn-lt"/>
              </a:rPr>
              <a:t>Simple </a:t>
            </a:r>
            <a:br>
              <a:rPr lang="en-US" sz="2000" b="0">
                <a:latin typeface="+mn-lt"/>
              </a:rPr>
            </a:br>
            <a:r>
              <a:rPr lang="en-US" sz="2000" b="0">
                <a:latin typeface="+mn-lt"/>
              </a:rPr>
              <a:t>Classifier</a:t>
            </a:r>
          </a:p>
        </p:txBody>
      </p:sp>
      <p:sp>
        <p:nvSpPr>
          <p:cNvPr id="10253" name="TextBox 20"/>
          <p:cNvSpPr txBox="1">
            <a:spLocks noChangeArrowheads="1"/>
          </p:cNvSpPr>
          <p:nvPr/>
        </p:nvSpPr>
        <p:spPr bwMode="auto">
          <a:xfrm>
            <a:off x="-54454" y="4775547"/>
            <a:ext cx="1353029" cy="101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Image/ Video</a:t>
            </a:r>
          </a:p>
          <a:p>
            <a:pPr algn="ctr" eaLnBrk="1" hangingPunct="1"/>
            <a:r>
              <a:rPr lang="en-US" sz="2000" b="0" dirty="0">
                <a:latin typeface="+mn-lt"/>
              </a:rPr>
              <a:t>Pixels</a:t>
            </a:r>
          </a:p>
        </p:txBody>
      </p:sp>
      <p:sp>
        <p:nvSpPr>
          <p:cNvPr id="15" name="Right Arrow 14"/>
          <p:cNvSpPr>
            <a:spLocks noChangeArrowheads="1"/>
          </p:cNvSpPr>
          <p:nvPr/>
        </p:nvSpPr>
        <p:spPr bwMode="auto">
          <a:xfrm>
            <a:off x="5260975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0" name="Right Arrow 19"/>
          <p:cNvSpPr>
            <a:spLocks noChangeArrowheads="1"/>
          </p:cNvSpPr>
          <p:nvPr/>
        </p:nvSpPr>
        <p:spPr bwMode="auto">
          <a:xfrm>
            <a:off x="3203575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1" name="Right Arrow 20"/>
          <p:cNvSpPr>
            <a:spLocks noChangeArrowheads="1"/>
          </p:cNvSpPr>
          <p:nvPr/>
        </p:nvSpPr>
        <p:spPr bwMode="auto">
          <a:xfrm>
            <a:off x="1146175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BF6C7C-8A52-788A-F84F-B58D68652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270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hlinkClick r:id="rId2"/>
              </a:rPr>
              <a:t>Cuda-convnet</a:t>
            </a:r>
            <a:r>
              <a:rPr lang="en-US" dirty="0"/>
              <a:t> (A. </a:t>
            </a:r>
            <a:r>
              <a:rPr lang="en-US" dirty="0" err="1"/>
              <a:t>Krizhevsky</a:t>
            </a:r>
            <a:r>
              <a:rPr lang="en-US" dirty="0"/>
              <a:t>, Google)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Caffe</a:t>
            </a:r>
            <a:r>
              <a:rPr lang="en-US" dirty="0"/>
              <a:t> (Y. </a:t>
            </a:r>
            <a:r>
              <a:rPr lang="en-US" dirty="0" err="1"/>
              <a:t>Jia</a:t>
            </a:r>
            <a:r>
              <a:rPr lang="en-US" dirty="0"/>
              <a:t>, Berkeley)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Replacement of deprecated </a:t>
            </a:r>
            <a:r>
              <a:rPr lang="en-US" dirty="0">
                <a:hlinkClick r:id="rId4"/>
              </a:rPr>
              <a:t>Decaf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Overfeat</a:t>
            </a:r>
            <a:r>
              <a:rPr lang="en-US" dirty="0"/>
              <a:t> (NYU)</a:t>
            </a:r>
          </a:p>
          <a:p>
            <a:pPr marL="457200" indent="-457200"/>
            <a:r>
              <a:rPr lang="en-US" dirty="0">
                <a:hlinkClick r:id="rId6"/>
              </a:rPr>
              <a:t>Torch</a:t>
            </a:r>
            <a:endParaRPr lang="en-US" dirty="0"/>
          </a:p>
          <a:p>
            <a:pPr marL="457200" indent="-457200"/>
            <a:r>
              <a:rPr lang="en-US" dirty="0" err="1">
                <a:hlinkClick r:id="rId7"/>
              </a:rPr>
              <a:t>MatConvNet</a:t>
            </a:r>
            <a:r>
              <a:rPr lang="en-US" dirty="0"/>
              <a:t> (A. </a:t>
            </a:r>
            <a:r>
              <a:rPr lang="en-US" dirty="0" err="1"/>
              <a:t>Vedaldi</a:t>
            </a:r>
            <a:r>
              <a:rPr lang="en-US" dirty="0"/>
              <a:t>, Oxford)</a:t>
            </a:r>
          </a:p>
          <a:p>
            <a:pPr marL="457200" indent="-45720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675C5-C089-3C27-702C-347064C9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40129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http://deeplearning.net/</a:t>
            </a:r>
            <a:endParaRPr lang="en-US" dirty="0"/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https://github.com/ChristosChristofidis/awesome-deep-learning</a:t>
            </a:r>
            <a:endParaRPr lang="en-US" dirty="0"/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http://cs231n.stanford.edu/syllabus.html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7CA21-DFD3-2D0B-C37A-7515E9D2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943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“Shallow” vs. “deep” architectures</a:t>
            </a: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1749425" y="2209800"/>
            <a:ext cx="2593975" cy="1219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Hand-designed</a:t>
            </a:r>
            <a:br>
              <a:rPr lang="en-US" sz="2000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</a:br>
            <a:r>
              <a:rPr lang="en-US" sz="2000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feature extraction</a:t>
            </a: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4876310" y="2209800"/>
            <a:ext cx="2593975" cy="12192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Trainable</a:t>
            </a:r>
            <a:br>
              <a:rPr lang="en-US" sz="2000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</a:br>
            <a:r>
              <a:rPr lang="en-US" sz="2000" b="0" dirty="0">
                <a:solidFill>
                  <a:schemeClr val="bg1"/>
                </a:solidFill>
                <a:latin typeface="+mn-lt"/>
                <a:ea typeface="+mn-ea"/>
                <a:cs typeface="Adobe Caslon Pro"/>
              </a:rPr>
              <a:t>classifier</a:t>
            </a:r>
          </a:p>
        </p:txBody>
      </p:sp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75347" y="2286000"/>
            <a:ext cx="1372453" cy="101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Image/ Video</a:t>
            </a:r>
          </a:p>
          <a:p>
            <a:pPr algn="ctr" eaLnBrk="1" hangingPunct="1"/>
            <a:r>
              <a:rPr lang="en-US" sz="2000" b="0" dirty="0">
                <a:latin typeface="+mn-lt"/>
              </a:rPr>
              <a:t>Pixels</a:t>
            </a:r>
          </a:p>
        </p:txBody>
      </p:sp>
      <p:sp>
        <p:nvSpPr>
          <p:cNvPr id="9" name="TextBox 20"/>
          <p:cNvSpPr txBox="1">
            <a:spLocks noChangeArrowheads="1"/>
          </p:cNvSpPr>
          <p:nvPr/>
        </p:nvSpPr>
        <p:spPr bwMode="auto">
          <a:xfrm>
            <a:off x="7991827" y="2492524"/>
            <a:ext cx="925233" cy="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Object</a:t>
            </a:r>
            <a:br>
              <a:rPr lang="en-US" sz="2000" b="0" dirty="0">
                <a:latin typeface="+mn-lt"/>
              </a:rPr>
            </a:br>
            <a:r>
              <a:rPr lang="en-US" sz="2000" b="0" dirty="0">
                <a:latin typeface="+mn-lt"/>
              </a:rPr>
              <a:t>Class</a:t>
            </a:r>
          </a:p>
        </p:txBody>
      </p:sp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1502254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1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035425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N</a:t>
            </a: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60960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Simple classifier</a:t>
            </a:r>
          </a:p>
        </p:txBody>
      </p:sp>
      <p:sp>
        <p:nvSpPr>
          <p:cNvPr id="14" name="Right Arrow 13"/>
          <p:cNvSpPr>
            <a:spLocks noChangeArrowheads="1"/>
          </p:cNvSpPr>
          <p:nvPr/>
        </p:nvSpPr>
        <p:spPr bwMode="auto">
          <a:xfrm>
            <a:off x="7620000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9"/>
          <p:cNvSpPr txBox="1">
            <a:spLocks noChangeArrowheads="1"/>
          </p:cNvSpPr>
          <p:nvPr/>
        </p:nvSpPr>
        <p:spPr bwMode="auto">
          <a:xfrm>
            <a:off x="8047183" y="4967635"/>
            <a:ext cx="1249217" cy="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Object Class</a:t>
            </a:r>
          </a:p>
        </p:txBody>
      </p:sp>
      <p:sp>
        <p:nvSpPr>
          <p:cNvPr id="16" name="TextBox 20"/>
          <p:cNvSpPr txBox="1">
            <a:spLocks noChangeArrowheads="1"/>
          </p:cNvSpPr>
          <p:nvPr/>
        </p:nvSpPr>
        <p:spPr bwMode="auto">
          <a:xfrm>
            <a:off x="-228600" y="4775547"/>
            <a:ext cx="1353029" cy="101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Image/ Video</a:t>
            </a:r>
          </a:p>
          <a:p>
            <a:pPr algn="ctr" eaLnBrk="1" hangingPunct="1"/>
            <a:r>
              <a:rPr lang="en-US" sz="2000" b="0" dirty="0">
                <a:latin typeface="+mn-lt"/>
              </a:rPr>
              <a:t>Pixels</a:t>
            </a:r>
          </a:p>
        </p:txBody>
      </p:sp>
      <p:sp>
        <p:nvSpPr>
          <p:cNvPr id="17" name="Right Arrow 16"/>
          <p:cNvSpPr>
            <a:spLocks noChangeArrowheads="1"/>
          </p:cNvSpPr>
          <p:nvPr/>
        </p:nvSpPr>
        <p:spPr bwMode="auto">
          <a:xfrm>
            <a:off x="5562600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8" name="Right Arrow 17"/>
          <p:cNvSpPr>
            <a:spLocks noChangeArrowheads="1"/>
          </p:cNvSpPr>
          <p:nvPr/>
        </p:nvSpPr>
        <p:spPr bwMode="auto">
          <a:xfrm>
            <a:off x="3029429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972029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0600" y="1519535"/>
            <a:ext cx="7001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 recognition: “Shallow” architecture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05000" y="4262735"/>
            <a:ext cx="5315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learning: “Deep” architecture</a:t>
            </a:r>
          </a:p>
        </p:txBody>
      </p:sp>
      <p:sp>
        <p:nvSpPr>
          <p:cNvPr id="22" name="Right Arrow 21"/>
          <p:cNvSpPr>
            <a:spLocks noChangeArrowheads="1"/>
          </p:cNvSpPr>
          <p:nvPr/>
        </p:nvSpPr>
        <p:spPr bwMode="auto">
          <a:xfrm>
            <a:off x="7467600" y="27051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3" name="Right Arrow 22"/>
          <p:cNvSpPr>
            <a:spLocks noChangeArrowheads="1"/>
          </p:cNvSpPr>
          <p:nvPr/>
        </p:nvSpPr>
        <p:spPr bwMode="auto">
          <a:xfrm>
            <a:off x="4343400" y="27051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4" name="Right Arrow 23"/>
          <p:cNvSpPr>
            <a:spLocks noChangeArrowheads="1"/>
          </p:cNvSpPr>
          <p:nvPr/>
        </p:nvSpPr>
        <p:spPr bwMode="auto">
          <a:xfrm>
            <a:off x="1200629" y="27051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62829" y="50907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9E8F5-186B-7983-15A4-6D80832A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512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Biological neuron and Perceptrons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91" y="1766785"/>
            <a:ext cx="3963755" cy="2560320"/>
          </a:xfrm>
        </p:spPr>
      </p:pic>
      <p:sp>
        <p:nvSpPr>
          <p:cNvPr id="2" name="Rounded Rectangle 1"/>
          <p:cNvSpPr/>
          <p:nvPr/>
        </p:nvSpPr>
        <p:spPr>
          <a:xfrm>
            <a:off x="457200" y="990600"/>
            <a:ext cx="4021138" cy="5135563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48200" y="969963"/>
            <a:ext cx="4021138" cy="5126037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369" name="Rectangle 2"/>
          <p:cNvSpPr>
            <a:spLocks noChangeArrowheads="1"/>
          </p:cNvSpPr>
          <p:nvPr/>
        </p:nvSpPr>
        <p:spPr bwMode="auto">
          <a:xfrm>
            <a:off x="1255712" y="4791075"/>
            <a:ext cx="2424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A biological neuron </a:t>
            </a:r>
          </a:p>
        </p:txBody>
      </p:sp>
      <p:sp>
        <p:nvSpPr>
          <p:cNvPr id="15370" name="Rectangle 9"/>
          <p:cNvSpPr>
            <a:spLocks noChangeArrowheads="1"/>
          </p:cNvSpPr>
          <p:nvPr/>
        </p:nvSpPr>
        <p:spPr bwMode="auto">
          <a:xfrm>
            <a:off x="5039218" y="4791075"/>
            <a:ext cx="35067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An artificial neuron (Perceptron)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   - a linear classifier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616495"/>
            <a:ext cx="3738682" cy="2643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050" y="5301343"/>
            <a:ext cx="1485900" cy="155665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4F567-673B-7F62-C187-8BB75843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1344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Simple, Complex and Hyper-complex cells 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013200"/>
            <a:ext cx="4267200" cy="2844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63" y="1066689"/>
            <a:ext cx="4344733" cy="28979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5950" y="3964592"/>
            <a:ext cx="3920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David H. Hubel and </a:t>
            </a:r>
            <a:r>
              <a:rPr lang="en-US" altLang="en-US" dirty="0" err="1"/>
              <a:t>Torsten</a:t>
            </a:r>
            <a:r>
              <a:rPr lang="en-US" altLang="en-US" dirty="0"/>
              <a:t> Wiesel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6460166"/>
            <a:ext cx="4030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David Hubel's </a:t>
            </a:r>
            <a:r>
              <a:rPr lang="en-US" dirty="0">
                <a:solidFill>
                  <a:srgbClr val="660099"/>
                </a:solidFill>
                <a:latin typeface="arial" panose="020B0604020202020204" pitchFamily="34" charset="0"/>
                <a:hlinkClick r:id="rId5"/>
              </a:rPr>
              <a:t>Eye, Brain, and Vision</a:t>
            </a:r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9473" y="4771072"/>
            <a:ext cx="4911165" cy="1631216"/>
          </a:xfrm>
          <a:prstGeom prst="rect">
            <a:avLst/>
          </a:prstGeom>
          <a:ln w="762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Suggested a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hierarchy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of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feature detectors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in the visual cortex, with higher level features responding to patterns of activation in lower level cells, and propagating activation upwards to still higher level cells.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638800" y="1981200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linkClick r:id="rId6"/>
              </a:rPr>
              <a:t>video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94706-BBE5-2CC8-ECB9-B9FBCD56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FBF58B-3786-4014-87A8-E937A948EEF0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8661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7365D"/>
      </a:hlink>
      <a:folHlink>
        <a:srgbClr val="1736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47487</TotalTime>
  <Words>2467</Words>
  <Application>Microsoft Office PowerPoint</Application>
  <PresentationFormat>On-screen Show (4:3)</PresentationFormat>
  <Paragraphs>456</Paragraphs>
  <Slides>61</Slides>
  <Notes>22</Notes>
  <HiddenSlides>1</HiddenSlides>
  <MMClips>2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ＭＳ Ｐゴシック</vt:lpstr>
      <vt:lpstr>Adobe Caslon Pro</vt:lpstr>
      <vt:lpstr>Arial</vt:lpstr>
      <vt:lpstr>Arial</vt:lpstr>
      <vt:lpstr>Calibri</vt:lpstr>
      <vt:lpstr>Myriad Pro</vt:lpstr>
      <vt:lpstr>Times New Roman</vt:lpstr>
      <vt:lpstr>Wingdings</vt:lpstr>
      <vt:lpstr>Office Theme</vt:lpstr>
      <vt:lpstr>Equation</vt:lpstr>
      <vt:lpstr>Deep Convolutional Neural Networks (DCNN or CNN)  </vt:lpstr>
      <vt:lpstr>Overview</vt:lpstr>
      <vt:lpstr>Traditional Recognition Approach</vt:lpstr>
      <vt:lpstr>Traditional Recognition Approach</vt:lpstr>
      <vt:lpstr>Features are key to recent progress in recognition</vt:lpstr>
      <vt:lpstr>What about learning the features?</vt:lpstr>
      <vt:lpstr>“Shallow” vs. “deep” architectures</vt:lpstr>
      <vt:lpstr>Biological neuron and Perceptrons</vt:lpstr>
      <vt:lpstr>Simple, Complex and Hyper-complex cells </vt:lpstr>
      <vt:lpstr>Hubel/Wiesel Architecture and Multi-layer Neural Network</vt:lpstr>
      <vt:lpstr>Multi-layer Neural Network</vt:lpstr>
      <vt:lpstr>Neocognitron [Fukushima, Biological Cybernetics 1980]</vt:lpstr>
      <vt:lpstr>Convolutional Neural Networks (CNN, Convnet)</vt:lpstr>
      <vt:lpstr>Convolutional Neural Networks (CNN, Convnet)</vt:lpstr>
      <vt:lpstr>1. Convolution</vt:lpstr>
      <vt:lpstr>2. Non-Linearity</vt:lpstr>
      <vt:lpstr>3. Spatial Pooling</vt:lpstr>
      <vt:lpstr>4. Normalization</vt:lpstr>
      <vt:lpstr>Compare: SIFT Descriptor</vt:lpstr>
      <vt:lpstr>Compare: Spatial Pyramid Matching</vt:lpstr>
      <vt:lpstr>Convnet Successes</vt:lpstr>
      <vt:lpstr>ImageNet Challenge 2012</vt:lpstr>
      <vt:lpstr>ImageNet Challenge 2012</vt:lpstr>
      <vt:lpstr>Using CNN for Image Classification</vt:lpstr>
      <vt:lpstr>ImageNet Challenge 2012</vt:lpstr>
      <vt:lpstr>PowerPoint Presentation</vt:lpstr>
      <vt:lpstr>Understanding and Visualizing CNN</vt:lpstr>
      <vt:lpstr>Map activation back to the input pixel space</vt:lpstr>
      <vt:lpstr>Layer 1</vt:lpstr>
      <vt:lpstr>Layer 2</vt:lpstr>
      <vt:lpstr>Layer 3</vt:lpstr>
      <vt:lpstr>Layer 4 and 5</vt:lpstr>
      <vt:lpstr>Occlusion Experiment</vt:lpstr>
      <vt:lpstr>Input image</vt:lpstr>
      <vt:lpstr>Input image</vt:lpstr>
      <vt:lpstr>Input image</vt:lpstr>
      <vt:lpstr>Individual Neuron Activation</vt:lpstr>
      <vt:lpstr>Individual Neuron Activation</vt:lpstr>
      <vt:lpstr>Individual Neuron Activation</vt:lpstr>
      <vt:lpstr>Fooling CNNs</vt:lpstr>
      <vt:lpstr>What is going on?</vt:lpstr>
      <vt:lpstr>What is going on?</vt:lpstr>
      <vt:lpstr>Fooling CNNs</vt:lpstr>
      <vt:lpstr>Images that both CNN and Human can recognize</vt:lpstr>
      <vt:lpstr>Direct Encoding</vt:lpstr>
      <vt:lpstr>Indirect Encoding</vt:lpstr>
      <vt:lpstr>Beyond classification</vt:lpstr>
      <vt:lpstr>R-CNN: Regions with CNN features</vt:lpstr>
      <vt:lpstr>Labeling Pixels: Semantic Labels</vt:lpstr>
      <vt:lpstr>Labeling Pixels: Edge Detection</vt:lpstr>
      <vt:lpstr>CNN for Regression</vt:lpstr>
      <vt:lpstr>CNN as a Similarity Measure for Matching</vt:lpstr>
      <vt:lpstr>CNN for Image Restoration/Enhancement</vt:lpstr>
      <vt:lpstr>CNN for Image Generation</vt:lpstr>
      <vt:lpstr>Chair Morphing</vt:lpstr>
      <vt:lpstr>Transfer Learning</vt:lpstr>
      <vt:lpstr>Convolutional activation features</vt:lpstr>
      <vt:lpstr>Timeline for different models</vt:lpstr>
      <vt:lpstr>Timeline for different models</vt:lpstr>
      <vt:lpstr>CNN packages</vt:lpstr>
      <vt:lpstr>Resources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Amiruzzaman, Md</cp:lastModifiedBy>
  <cp:revision>541</cp:revision>
  <cp:lastPrinted>2015-06-03T03:24:05Z</cp:lastPrinted>
  <dcterms:created xsi:type="dcterms:W3CDTF">2009-12-16T02:55:56Z</dcterms:created>
  <dcterms:modified xsi:type="dcterms:W3CDTF">2025-12-27T03:35:23Z</dcterms:modified>
</cp:coreProperties>
</file>